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8"/>
  </p:notesMasterIdLst>
  <p:sldIdLst>
    <p:sldId id="307" r:id="rId2"/>
    <p:sldId id="382" r:id="rId3"/>
    <p:sldId id="350" r:id="rId4"/>
    <p:sldId id="386" r:id="rId5"/>
    <p:sldId id="388" r:id="rId6"/>
    <p:sldId id="387" r:id="rId7"/>
    <p:sldId id="389" r:id="rId8"/>
    <p:sldId id="359" r:id="rId9"/>
    <p:sldId id="391" r:id="rId10"/>
    <p:sldId id="390" r:id="rId11"/>
    <p:sldId id="392" r:id="rId12"/>
    <p:sldId id="393" r:id="rId13"/>
    <p:sldId id="394" r:id="rId14"/>
    <p:sldId id="380" r:id="rId15"/>
    <p:sldId id="395" r:id="rId16"/>
    <p:sldId id="354" r:id="rId17"/>
    <p:sldId id="352" r:id="rId18"/>
    <p:sldId id="343" r:id="rId19"/>
    <p:sldId id="378" r:id="rId20"/>
    <p:sldId id="377" r:id="rId21"/>
    <p:sldId id="340" r:id="rId22"/>
    <p:sldId id="310" r:id="rId23"/>
    <p:sldId id="327" r:id="rId24"/>
    <p:sldId id="345" r:id="rId25"/>
    <p:sldId id="325" r:id="rId26"/>
    <p:sldId id="376" r:id="rId27"/>
    <p:sldId id="396" r:id="rId28"/>
    <p:sldId id="398" r:id="rId29"/>
    <p:sldId id="397" r:id="rId30"/>
    <p:sldId id="348" r:id="rId31"/>
    <p:sldId id="366" r:id="rId32"/>
    <p:sldId id="364" r:id="rId33"/>
    <p:sldId id="363" r:id="rId34"/>
    <p:sldId id="328" r:id="rId35"/>
    <p:sldId id="385" r:id="rId36"/>
    <p:sldId id="369" r:id="rId37"/>
    <p:sldId id="370" r:id="rId38"/>
    <p:sldId id="335" r:id="rId39"/>
    <p:sldId id="316" r:id="rId40"/>
    <p:sldId id="323" r:id="rId41"/>
    <p:sldId id="365" r:id="rId42"/>
    <p:sldId id="368" r:id="rId43"/>
    <p:sldId id="344" r:id="rId44"/>
    <p:sldId id="313" r:id="rId45"/>
    <p:sldId id="384" r:id="rId46"/>
    <p:sldId id="383" r:id="rId47"/>
  </p:sldIdLst>
  <p:sldSz cx="9144000" cy="6858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amura" initials="t" lastIdx="1" clrIdx="0">
    <p:extLst>
      <p:ext uri="{19B8F6BF-5375-455C-9EA6-DF929625EA0E}">
        <p15:presenceInfo xmlns:p15="http://schemas.microsoft.com/office/powerpoint/2012/main" userId="tamura"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00CC"/>
    <a:srgbClr val="CC00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755" autoAdjust="0"/>
    <p:restoredTop sz="93333" autoAdjust="0"/>
  </p:normalViewPr>
  <p:slideViewPr>
    <p:cSldViewPr snapToGrid="0">
      <p:cViewPr varScale="1">
        <p:scale>
          <a:sx n="112" d="100"/>
          <a:sy n="112" d="100"/>
        </p:scale>
        <p:origin x="1806"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6A99676-B366-4D09-82E7-515095B1A86C}" type="datetimeFigureOut">
              <a:rPr kumimoji="1" lang="ja-JP" altLang="en-US" smtClean="0"/>
              <a:t>2019/1/25</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9BD547C-AA81-4CD0-B938-13035F93DAEE}" type="slidenum">
              <a:rPr kumimoji="1" lang="ja-JP" altLang="en-US" smtClean="0"/>
              <a:t>‹#›</a:t>
            </a:fld>
            <a:endParaRPr kumimoji="1" lang="ja-JP" altLang="en-US"/>
          </a:p>
        </p:txBody>
      </p:sp>
    </p:spTree>
    <p:extLst>
      <p:ext uri="{BB962C8B-B14F-4D97-AF65-F5344CB8AC3E}">
        <p14:creationId xmlns:p14="http://schemas.microsoft.com/office/powerpoint/2010/main" val="1477279964"/>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海外の空港では実用化済み</a:t>
            </a:r>
            <a:endParaRPr kumimoji="1" lang="ja-JP" altLang="en-US" dirty="0"/>
          </a:p>
        </p:txBody>
      </p:sp>
      <p:sp>
        <p:nvSpPr>
          <p:cNvPr id="4" name="スライド番号プレースホルダー 3"/>
          <p:cNvSpPr>
            <a:spLocks noGrp="1"/>
          </p:cNvSpPr>
          <p:nvPr>
            <p:ph type="sldNum" sz="quarter" idx="10"/>
          </p:nvPr>
        </p:nvSpPr>
        <p:spPr/>
        <p:txBody>
          <a:bodyPr/>
          <a:lstStyle/>
          <a:p>
            <a:fld id="{49BD547C-AA81-4CD0-B938-13035F93DAEE}" type="slidenum">
              <a:rPr kumimoji="1" lang="ja-JP" altLang="en-US" smtClean="0"/>
              <a:t>11</a:t>
            </a:fld>
            <a:endParaRPr kumimoji="1" lang="ja-JP" altLang="en-US"/>
          </a:p>
        </p:txBody>
      </p:sp>
    </p:spTree>
    <p:extLst>
      <p:ext uri="{BB962C8B-B14F-4D97-AF65-F5344CB8AC3E}">
        <p14:creationId xmlns:p14="http://schemas.microsoft.com/office/powerpoint/2010/main" val="30141951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49BD547C-AA81-4CD0-B938-13035F93DAEE}" type="slidenum">
              <a:rPr kumimoji="1" lang="ja-JP" altLang="en-US" smtClean="0"/>
              <a:t>22</a:t>
            </a:fld>
            <a:endParaRPr kumimoji="1" lang="ja-JP" altLang="en-US"/>
          </a:p>
        </p:txBody>
      </p:sp>
    </p:spTree>
    <p:extLst>
      <p:ext uri="{BB962C8B-B14F-4D97-AF65-F5344CB8AC3E}">
        <p14:creationId xmlns:p14="http://schemas.microsoft.com/office/powerpoint/2010/main" val="12799513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49BD547C-AA81-4CD0-B938-13035F93DAEE}" type="slidenum">
              <a:rPr kumimoji="1" lang="ja-JP" altLang="en-US" smtClean="0"/>
              <a:t>24</a:t>
            </a:fld>
            <a:endParaRPr kumimoji="1" lang="ja-JP" altLang="en-US"/>
          </a:p>
        </p:txBody>
      </p:sp>
    </p:spTree>
    <p:extLst>
      <p:ext uri="{BB962C8B-B14F-4D97-AF65-F5344CB8AC3E}">
        <p14:creationId xmlns:p14="http://schemas.microsoft.com/office/powerpoint/2010/main" val="297203779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pic>
        <p:nvPicPr>
          <p:cNvPr id="18" name="図 4" descr="ロゴマーク＋ロゴタイプ.pdf"/>
          <p:cNvPicPr>
            <a:picLocks noChangeAspect="1"/>
          </p:cNvPicPr>
          <p:nvPr userDrawn="1"/>
        </p:nvPicPr>
        <p:blipFill>
          <a:blip r:embed="rId2">
            <a:extLst>
              <a:ext uri="{28A0092B-C50C-407E-A947-70E740481C1C}">
                <a14:useLocalDpi xmlns:a14="http://schemas.microsoft.com/office/drawing/2010/main" val="0"/>
              </a:ext>
            </a:extLst>
          </a:blip>
          <a:srcRect l="4469" t="34998" r="94910" b="53160"/>
          <a:stretch>
            <a:fillRect/>
          </a:stretch>
        </p:blipFill>
        <p:spPr bwMode="auto">
          <a:xfrm>
            <a:off x="0" y="6246813"/>
            <a:ext cx="7258050" cy="611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図 3" descr="ロゴマーク＋ロゴタイプ.pdf"/>
          <p:cNvPicPr>
            <a:picLocks noChangeAspect="1"/>
          </p:cNvPicPr>
          <p:nvPr userDrawn="1"/>
        </p:nvPicPr>
        <p:blipFill>
          <a:blip r:embed="rId3" cstate="print">
            <a:extLst>
              <a:ext uri="{28A0092B-C50C-407E-A947-70E740481C1C}">
                <a14:useLocalDpi xmlns:a14="http://schemas.microsoft.com/office/drawing/2010/main" val="0"/>
              </a:ext>
            </a:extLst>
          </a:blip>
          <a:srcRect l="4469" t="34998" r="50726" b="53160"/>
          <a:stretch>
            <a:fillRect/>
          </a:stretch>
        </p:blipFill>
        <p:spPr bwMode="auto">
          <a:xfrm>
            <a:off x="6669088" y="6246813"/>
            <a:ext cx="2474912" cy="611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図 7"/>
          <p:cNvPicPr>
            <a:picLocks noChangeAspect="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3387725" y="53975"/>
            <a:ext cx="2432050" cy="1285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685800" y="1432747"/>
            <a:ext cx="7772400" cy="2077216"/>
          </a:xfrm>
        </p:spPr>
        <p:txBody>
          <a:bodyPr anchor="b"/>
          <a:lstStyle>
            <a:lvl1pPr algn="ctr">
              <a:defRPr sz="6000"/>
            </a:lvl1pPr>
          </a:lstStyle>
          <a:p>
            <a:r>
              <a:rPr lang="ja-JP" altLang="en-US" dirty="0" smtClean="0"/>
              <a:t>マスター タイトルの書式設定</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smtClean="0"/>
              <a:t>マスター サブタイトルの書式設定</a:t>
            </a:r>
            <a:endParaRPr lang="en-US" dirty="0"/>
          </a:p>
        </p:txBody>
      </p:sp>
      <p:sp>
        <p:nvSpPr>
          <p:cNvPr id="4" name="Date Placeholder 3"/>
          <p:cNvSpPr>
            <a:spLocks noGrp="1"/>
          </p:cNvSpPr>
          <p:nvPr>
            <p:ph type="dt" sz="half" idx="10"/>
          </p:nvPr>
        </p:nvSpPr>
        <p:spPr/>
        <p:txBody>
          <a:bodyPr/>
          <a:lstStyle/>
          <a:p>
            <a:fld id="{9D6E6425-26CA-4FA9-9A49-01310C10763C}" type="datetimeFigureOut">
              <a:rPr kumimoji="1" lang="ja-JP" altLang="en-US" smtClean="0"/>
              <a:t>2019/1/25</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77B001D7-C94F-44E4-9B5B-2E625AC641F2}" type="slidenum">
              <a:rPr kumimoji="1" lang="ja-JP" altLang="en-US" smtClean="0"/>
              <a:t>‹#›</a:t>
            </a:fld>
            <a:endParaRPr kumimoji="1" lang="ja-JP" altLang="en-US"/>
          </a:p>
        </p:txBody>
      </p:sp>
      <p:pic>
        <p:nvPicPr>
          <p:cNvPr id="10" name="図 4" descr="ロゴマーク＋ロゴタイプ.pdf"/>
          <p:cNvPicPr>
            <a:picLocks noChangeAspect="1"/>
          </p:cNvPicPr>
          <p:nvPr userDrawn="1"/>
        </p:nvPicPr>
        <p:blipFill>
          <a:blip r:embed="rId2">
            <a:extLst>
              <a:ext uri="{28A0092B-C50C-407E-A947-70E740481C1C}">
                <a14:useLocalDpi xmlns:a14="http://schemas.microsoft.com/office/drawing/2010/main" val="0"/>
              </a:ext>
            </a:extLst>
          </a:blip>
          <a:srcRect l="4469" t="34998" r="94910" b="53160"/>
          <a:stretch>
            <a:fillRect/>
          </a:stretch>
        </p:blipFill>
        <p:spPr bwMode="auto">
          <a:xfrm>
            <a:off x="0" y="1450088"/>
            <a:ext cx="9144000" cy="457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312718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9D6E6425-26CA-4FA9-9A49-01310C10763C}" type="datetimeFigureOut">
              <a:rPr kumimoji="1" lang="ja-JP" altLang="en-US" smtClean="0"/>
              <a:t>2019/1/25</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77B001D7-C94F-44E4-9B5B-2E625AC641F2}" type="slidenum">
              <a:rPr kumimoji="1" lang="ja-JP" altLang="en-US" smtClean="0"/>
              <a:t>‹#›</a:t>
            </a:fld>
            <a:endParaRPr kumimoji="1" lang="ja-JP" altLang="en-US"/>
          </a:p>
        </p:txBody>
      </p:sp>
    </p:spTree>
    <p:extLst>
      <p:ext uri="{BB962C8B-B14F-4D97-AF65-F5344CB8AC3E}">
        <p14:creationId xmlns:p14="http://schemas.microsoft.com/office/powerpoint/2010/main" val="1109693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9D6E6425-26CA-4FA9-9A49-01310C10763C}" type="datetimeFigureOut">
              <a:rPr kumimoji="1" lang="ja-JP" altLang="en-US" smtClean="0"/>
              <a:t>2019/1/25</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77B001D7-C94F-44E4-9B5B-2E625AC641F2}" type="slidenum">
              <a:rPr kumimoji="1" lang="ja-JP" altLang="en-US" smtClean="0"/>
              <a:t>‹#›</a:t>
            </a:fld>
            <a:endParaRPr kumimoji="1" lang="ja-JP" altLang="en-US"/>
          </a:p>
        </p:txBody>
      </p:sp>
    </p:spTree>
    <p:extLst>
      <p:ext uri="{BB962C8B-B14F-4D97-AF65-F5344CB8AC3E}">
        <p14:creationId xmlns:p14="http://schemas.microsoft.com/office/powerpoint/2010/main" val="30477430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grpSp>
        <p:nvGrpSpPr>
          <p:cNvPr id="11" name="図形グループ 6"/>
          <p:cNvGrpSpPr>
            <a:grpSpLocks/>
          </p:cNvGrpSpPr>
          <p:nvPr userDrawn="1"/>
        </p:nvGrpSpPr>
        <p:grpSpPr bwMode="auto">
          <a:xfrm>
            <a:off x="6697663" y="5384800"/>
            <a:ext cx="2446337" cy="1473200"/>
            <a:chOff x="6697133" y="5385328"/>
            <a:chExt cx="2446867" cy="1472672"/>
          </a:xfrm>
        </p:grpSpPr>
        <p:pic>
          <p:nvPicPr>
            <p:cNvPr id="12" name="図 4" descr="ロゴマーク＋ロゴタイプ.pdf"/>
            <p:cNvPicPr>
              <a:picLocks noChangeAspect="1"/>
            </p:cNvPicPr>
            <p:nvPr/>
          </p:nvPicPr>
          <p:blipFill>
            <a:blip r:embed="rId2">
              <a:extLst>
                <a:ext uri="{28A0092B-C50C-407E-A947-70E740481C1C}">
                  <a14:useLocalDpi xmlns:a14="http://schemas.microsoft.com/office/drawing/2010/main" val="0"/>
                </a:ext>
              </a:extLst>
            </a:blip>
            <a:srcRect l="4469" t="34998" r="94910" b="53160"/>
            <a:stretch>
              <a:fillRect/>
            </a:stretch>
          </p:blipFill>
          <p:spPr bwMode="auto">
            <a:xfrm>
              <a:off x="6763808" y="5385329"/>
              <a:ext cx="2380192" cy="14726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フリーフォーム 12"/>
            <p:cNvSpPr/>
            <p:nvPr/>
          </p:nvSpPr>
          <p:spPr>
            <a:xfrm>
              <a:off x="6697133" y="5385328"/>
              <a:ext cx="2446867" cy="1472672"/>
            </a:xfrm>
            <a:custGeom>
              <a:avLst/>
              <a:gdLst>
                <a:gd name="connsiteX0" fmla="*/ 14287 w 2466975"/>
                <a:gd name="connsiteY0" fmla="*/ 1304925 h 1304925"/>
                <a:gd name="connsiteX1" fmla="*/ 2466975 w 2466975"/>
                <a:gd name="connsiteY1" fmla="*/ 0 h 1304925"/>
                <a:gd name="connsiteX2" fmla="*/ 0 w 2466975"/>
                <a:gd name="connsiteY2" fmla="*/ 0 h 1304925"/>
                <a:gd name="connsiteX3" fmla="*/ 14287 w 2466975"/>
                <a:gd name="connsiteY3" fmla="*/ 1304925 h 1304925"/>
                <a:gd name="connsiteX0" fmla="*/ 65505 w 2466975"/>
                <a:gd name="connsiteY0" fmla="*/ 1304925 h 1304925"/>
                <a:gd name="connsiteX1" fmla="*/ 2466975 w 2466975"/>
                <a:gd name="connsiteY1" fmla="*/ 0 h 1304925"/>
                <a:gd name="connsiteX2" fmla="*/ 0 w 2466975"/>
                <a:gd name="connsiteY2" fmla="*/ 0 h 1304925"/>
                <a:gd name="connsiteX3" fmla="*/ 65505 w 2466975"/>
                <a:gd name="connsiteY3" fmla="*/ 1304925 h 1304925"/>
              </a:gdLst>
              <a:ahLst/>
              <a:cxnLst>
                <a:cxn ang="0">
                  <a:pos x="connsiteX0" y="connsiteY0"/>
                </a:cxn>
                <a:cxn ang="0">
                  <a:pos x="connsiteX1" y="connsiteY1"/>
                </a:cxn>
                <a:cxn ang="0">
                  <a:pos x="connsiteX2" y="connsiteY2"/>
                </a:cxn>
                <a:cxn ang="0">
                  <a:pos x="connsiteX3" y="connsiteY3"/>
                </a:cxn>
              </a:cxnLst>
              <a:rect l="l" t="t" r="r" b="b"/>
              <a:pathLst>
                <a:path w="2466975" h="1304925">
                  <a:moveTo>
                    <a:pt x="65505" y="1304925"/>
                  </a:moveTo>
                  <a:lnTo>
                    <a:pt x="2466975" y="0"/>
                  </a:lnTo>
                  <a:lnTo>
                    <a:pt x="0" y="0"/>
                  </a:lnTo>
                  <a:lnTo>
                    <a:pt x="65505" y="1304925"/>
                  </a:lnTo>
                  <a:close/>
                </a:path>
              </a:pathLst>
            </a:cu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ja-JP" altLang="en-US"/>
            </a:p>
          </p:txBody>
        </p:sp>
      </p:grpSp>
      <p:pic>
        <p:nvPicPr>
          <p:cNvPr id="14" name="図 4"/>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7670800" y="6299200"/>
            <a:ext cx="14097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図 4" descr="ロゴマーク＋ロゴタイプ.pdf"/>
          <p:cNvPicPr>
            <a:picLocks noChangeAspect="1"/>
          </p:cNvPicPr>
          <p:nvPr userDrawn="1"/>
        </p:nvPicPr>
        <p:blipFill>
          <a:blip r:embed="rId2">
            <a:extLst>
              <a:ext uri="{28A0092B-C50C-407E-A947-70E740481C1C}">
                <a14:useLocalDpi xmlns:a14="http://schemas.microsoft.com/office/drawing/2010/main" val="0"/>
              </a:ext>
            </a:extLst>
          </a:blip>
          <a:srcRect l="4469" t="34998" r="94910" b="53160"/>
          <a:stretch>
            <a:fillRect/>
          </a:stretch>
        </p:blipFill>
        <p:spPr bwMode="auto">
          <a:xfrm>
            <a:off x="0" y="787941"/>
            <a:ext cx="9144000" cy="457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258998" y="127508"/>
            <a:ext cx="7627701" cy="660433"/>
          </a:xfrm>
        </p:spPr>
        <p:txBody>
          <a:bodyPr>
            <a:normAutofit/>
          </a:bodyPr>
          <a:lstStyle>
            <a:lvl1pPr>
              <a:defRPr sz="4000"/>
            </a:lvl1pPr>
          </a:lstStyle>
          <a:p>
            <a:r>
              <a:rPr lang="ja-JP" altLang="en-US" smtClean="0"/>
              <a:t>マスター タイトルの書式設定</a:t>
            </a:r>
            <a:endParaRPr lang="en-US" dirty="0"/>
          </a:p>
        </p:txBody>
      </p:sp>
      <p:sp>
        <p:nvSpPr>
          <p:cNvPr id="3" name="Content Placeholder 2"/>
          <p:cNvSpPr>
            <a:spLocks noGrp="1"/>
          </p:cNvSpPr>
          <p:nvPr>
            <p:ph idx="1"/>
          </p:nvPr>
        </p:nvSpPr>
        <p:spPr>
          <a:xfrm>
            <a:off x="258999" y="1037685"/>
            <a:ext cx="7886700" cy="435133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9D6E6425-26CA-4FA9-9A49-01310C10763C}" type="datetimeFigureOut">
              <a:rPr kumimoji="1" lang="ja-JP" altLang="en-US" smtClean="0"/>
              <a:t>2019/1/25</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77B001D7-C94F-44E4-9B5B-2E625AC641F2}" type="slidenum">
              <a:rPr kumimoji="1" lang="ja-JP" altLang="en-US" smtClean="0"/>
              <a:t>‹#›</a:t>
            </a:fld>
            <a:endParaRPr kumimoji="1" lang="ja-JP" altLang="en-US"/>
          </a:p>
        </p:txBody>
      </p:sp>
    </p:spTree>
    <p:extLst>
      <p:ext uri="{BB962C8B-B14F-4D97-AF65-F5344CB8AC3E}">
        <p14:creationId xmlns:p14="http://schemas.microsoft.com/office/powerpoint/2010/main" val="24741241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ja-JP" altLang="en-US" dirty="0" smtClean="0"/>
              <a:t>マスター タイトルの書式設定</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smtClean="0"/>
              <a:t>マスター テキストの書式設定</a:t>
            </a:r>
          </a:p>
        </p:txBody>
      </p:sp>
      <p:sp>
        <p:nvSpPr>
          <p:cNvPr id="4" name="Date Placeholder 3"/>
          <p:cNvSpPr>
            <a:spLocks noGrp="1"/>
          </p:cNvSpPr>
          <p:nvPr>
            <p:ph type="dt" sz="half" idx="10"/>
          </p:nvPr>
        </p:nvSpPr>
        <p:spPr/>
        <p:txBody>
          <a:bodyPr/>
          <a:lstStyle/>
          <a:p>
            <a:fld id="{9D6E6425-26CA-4FA9-9A49-01310C10763C}" type="datetimeFigureOut">
              <a:rPr kumimoji="1" lang="ja-JP" altLang="en-US" smtClean="0"/>
              <a:t>2019/1/25</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77B001D7-C94F-44E4-9B5B-2E625AC641F2}" type="slidenum">
              <a:rPr kumimoji="1" lang="ja-JP" altLang="en-US" smtClean="0"/>
              <a:t>‹#›</a:t>
            </a:fld>
            <a:endParaRPr kumimoji="1" lang="ja-JP" altLang="en-US"/>
          </a:p>
        </p:txBody>
      </p:sp>
    </p:spTree>
    <p:extLst>
      <p:ext uri="{BB962C8B-B14F-4D97-AF65-F5344CB8AC3E}">
        <p14:creationId xmlns:p14="http://schemas.microsoft.com/office/powerpoint/2010/main" val="30635926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Date Placeholder 4"/>
          <p:cNvSpPr>
            <a:spLocks noGrp="1"/>
          </p:cNvSpPr>
          <p:nvPr>
            <p:ph type="dt" sz="half" idx="10"/>
          </p:nvPr>
        </p:nvSpPr>
        <p:spPr/>
        <p:txBody>
          <a:bodyPr/>
          <a:lstStyle/>
          <a:p>
            <a:fld id="{9D6E6425-26CA-4FA9-9A49-01310C10763C}" type="datetimeFigureOut">
              <a:rPr kumimoji="1" lang="ja-JP" altLang="en-US" smtClean="0"/>
              <a:t>2019/1/25</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77B001D7-C94F-44E4-9B5B-2E625AC641F2}" type="slidenum">
              <a:rPr kumimoji="1" lang="ja-JP" altLang="en-US" smtClean="0"/>
              <a:t>‹#›</a:t>
            </a:fld>
            <a:endParaRPr kumimoji="1" lang="ja-JP" altLang="en-US"/>
          </a:p>
        </p:txBody>
      </p:sp>
    </p:spTree>
    <p:extLst>
      <p:ext uri="{BB962C8B-B14F-4D97-AF65-F5344CB8AC3E}">
        <p14:creationId xmlns:p14="http://schemas.microsoft.com/office/powerpoint/2010/main" val="3164410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4" name="Content Placeholder 3"/>
          <p:cNvSpPr>
            <a:spLocks noGrp="1"/>
          </p:cNvSpPr>
          <p:nvPr>
            <p:ph sz="half" idx="2"/>
          </p:nvPr>
        </p:nvSpPr>
        <p:spPr>
          <a:xfrm>
            <a:off x="629842" y="2505075"/>
            <a:ext cx="3868340" cy="368458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6" name="Content Placeholder 5"/>
          <p:cNvSpPr>
            <a:spLocks noGrp="1"/>
          </p:cNvSpPr>
          <p:nvPr>
            <p:ph sz="quarter" idx="4"/>
          </p:nvPr>
        </p:nvSpPr>
        <p:spPr>
          <a:xfrm>
            <a:off x="4629150" y="2505075"/>
            <a:ext cx="3887391" cy="368458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7" name="Date Placeholder 6"/>
          <p:cNvSpPr>
            <a:spLocks noGrp="1"/>
          </p:cNvSpPr>
          <p:nvPr>
            <p:ph type="dt" sz="half" idx="10"/>
          </p:nvPr>
        </p:nvSpPr>
        <p:spPr/>
        <p:txBody>
          <a:bodyPr/>
          <a:lstStyle/>
          <a:p>
            <a:fld id="{9D6E6425-26CA-4FA9-9A49-01310C10763C}" type="datetimeFigureOut">
              <a:rPr kumimoji="1" lang="ja-JP" altLang="en-US" smtClean="0"/>
              <a:t>2019/1/25</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77B001D7-C94F-44E4-9B5B-2E625AC641F2}" type="slidenum">
              <a:rPr kumimoji="1" lang="ja-JP" altLang="en-US" smtClean="0"/>
              <a:t>‹#›</a:t>
            </a:fld>
            <a:endParaRPr kumimoji="1" lang="ja-JP" altLang="en-US"/>
          </a:p>
        </p:txBody>
      </p:sp>
    </p:spTree>
    <p:extLst>
      <p:ext uri="{BB962C8B-B14F-4D97-AF65-F5344CB8AC3E}">
        <p14:creationId xmlns:p14="http://schemas.microsoft.com/office/powerpoint/2010/main" val="40403916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Date Placeholder 2"/>
          <p:cNvSpPr>
            <a:spLocks noGrp="1"/>
          </p:cNvSpPr>
          <p:nvPr>
            <p:ph type="dt" sz="half" idx="10"/>
          </p:nvPr>
        </p:nvSpPr>
        <p:spPr/>
        <p:txBody>
          <a:bodyPr/>
          <a:lstStyle/>
          <a:p>
            <a:fld id="{9D6E6425-26CA-4FA9-9A49-01310C10763C}" type="datetimeFigureOut">
              <a:rPr kumimoji="1" lang="ja-JP" altLang="en-US" smtClean="0"/>
              <a:t>2019/1/25</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77B001D7-C94F-44E4-9B5B-2E625AC641F2}" type="slidenum">
              <a:rPr kumimoji="1" lang="ja-JP" altLang="en-US" smtClean="0"/>
              <a:t>‹#›</a:t>
            </a:fld>
            <a:endParaRPr kumimoji="1" lang="ja-JP" altLang="en-US"/>
          </a:p>
        </p:txBody>
      </p:sp>
    </p:spTree>
    <p:extLst>
      <p:ext uri="{BB962C8B-B14F-4D97-AF65-F5344CB8AC3E}">
        <p14:creationId xmlns:p14="http://schemas.microsoft.com/office/powerpoint/2010/main" val="8751107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D6E6425-26CA-4FA9-9A49-01310C10763C}" type="datetimeFigureOut">
              <a:rPr kumimoji="1" lang="ja-JP" altLang="en-US" smtClean="0"/>
              <a:t>2019/1/25</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77B001D7-C94F-44E4-9B5B-2E625AC641F2}" type="slidenum">
              <a:rPr kumimoji="1" lang="ja-JP" altLang="en-US" smtClean="0"/>
              <a:t>‹#›</a:t>
            </a:fld>
            <a:endParaRPr kumimoji="1" lang="ja-JP" altLang="en-US"/>
          </a:p>
        </p:txBody>
      </p:sp>
    </p:spTree>
    <p:extLst>
      <p:ext uri="{BB962C8B-B14F-4D97-AF65-F5344CB8AC3E}">
        <p14:creationId xmlns:p14="http://schemas.microsoft.com/office/powerpoint/2010/main" val="2051950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smtClean="0"/>
              <a:t>マスター タイトルの書式設定</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9D6E6425-26CA-4FA9-9A49-01310C10763C}" type="datetimeFigureOut">
              <a:rPr kumimoji="1" lang="ja-JP" altLang="en-US" smtClean="0"/>
              <a:t>2019/1/25</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77B001D7-C94F-44E4-9B5B-2E625AC641F2}" type="slidenum">
              <a:rPr kumimoji="1" lang="ja-JP" altLang="en-US" smtClean="0"/>
              <a:t>‹#›</a:t>
            </a:fld>
            <a:endParaRPr kumimoji="1" lang="ja-JP" altLang="en-US"/>
          </a:p>
        </p:txBody>
      </p:sp>
    </p:spTree>
    <p:extLst>
      <p:ext uri="{BB962C8B-B14F-4D97-AF65-F5344CB8AC3E}">
        <p14:creationId xmlns:p14="http://schemas.microsoft.com/office/powerpoint/2010/main" val="2134894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smtClean="0"/>
              <a:t>マスター タイトルの書式設定</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smtClean="0"/>
              <a:t>図を追加</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9D6E6425-26CA-4FA9-9A49-01310C10763C}" type="datetimeFigureOut">
              <a:rPr kumimoji="1" lang="ja-JP" altLang="en-US" smtClean="0"/>
              <a:t>2019/1/25</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77B001D7-C94F-44E4-9B5B-2E625AC641F2}" type="slidenum">
              <a:rPr kumimoji="1" lang="ja-JP" altLang="en-US" smtClean="0"/>
              <a:t>‹#›</a:t>
            </a:fld>
            <a:endParaRPr kumimoji="1" lang="ja-JP" altLang="en-US"/>
          </a:p>
        </p:txBody>
      </p:sp>
    </p:spTree>
    <p:extLst>
      <p:ext uri="{BB962C8B-B14F-4D97-AF65-F5344CB8AC3E}">
        <p14:creationId xmlns:p14="http://schemas.microsoft.com/office/powerpoint/2010/main" val="27202226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D6E6425-26CA-4FA9-9A49-01310C10763C}" type="datetimeFigureOut">
              <a:rPr kumimoji="1" lang="ja-JP" altLang="en-US" smtClean="0"/>
              <a:t>2019/1/25</a:t>
            </a:fld>
            <a:endParaRPr kumimoji="1" lang="ja-JP"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7B001D7-C94F-44E4-9B5B-2E625AC641F2}" type="slidenum">
              <a:rPr kumimoji="1" lang="ja-JP" altLang="en-US" smtClean="0"/>
              <a:t>‹#›</a:t>
            </a:fld>
            <a:endParaRPr kumimoji="1" lang="ja-JP" altLang="en-US"/>
          </a:p>
        </p:txBody>
      </p:sp>
    </p:spTree>
    <p:extLst>
      <p:ext uri="{BB962C8B-B14F-4D97-AF65-F5344CB8AC3E}">
        <p14:creationId xmlns:p14="http://schemas.microsoft.com/office/powerpoint/2010/main" val="192566650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23.jpe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png"/></Relationships>
</file>

<file path=ppt/slides/_rels/slide12.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png"/><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8.png"/><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36.png"/><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8.png"/><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36.png"/><Relationship Id="rId4" Type="http://schemas.openxmlformats.org/officeDocument/2006/relationships/image" Target="../media/image26.png"/></Relationships>
</file>

<file path=ppt/slides/_rels/slide3.xml.rels><?xml version="1.0" encoding="UTF-8" standalone="yes"?>
<Relationships xmlns="http://schemas.openxmlformats.org/package/2006/relationships"><Relationship Id="rId8" Type="http://schemas.openxmlformats.org/officeDocument/2006/relationships/image" Target="../media/image11.jp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9" Type="http://schemas.openxmlformats.org/officeDocument/2006/relationships/image" Target="../media/image12.png"/></Relationships>
</file>

<file path=ppt/slides/_rels/slide30.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5.png"/><Relationship Id="rId7" Type="http://schemas.openxmlformats.org/officeDocument/2006/relationships/image" Target="../media/image29.png"/><Relationship Id="rId12" Type="http://schemas.openxmlformats.org/officeDocument/2006/relationships/image" Target="../media/image44.png"/><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42.png"/><Relationship Id="rId11" Type="http://schemas.openxmlformats.org/officeDocument/2006/relationships/image" Target="../media/image43.png"/><Relationship Id="rId5" Type="http://schemas.openxmlformats.org/officeDocument/2006/relationships/image" Target="../media/image27.png"/><Relationship Id="rId10" Type="http://schemas.openxmlformats.org/officeDocument/2006/relationships/image" Target="../media/image31.png"/><Relationship Id="rId4" Type="http://schemas.openxmlformats.org/officeDocument/2006/relationships/image" Target="../media/image41.png"/><Relationship Id="rId9" Type="http://schemas.openxmlformats.org/officeDocument/2006/relationships/image" Target="../media/image30.png"/></Relationships>
</file>

<file path=ppt/slides/_rels/slide3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8" Type="http://schemas.openxmlformats.org/officeDocument/2006/relationships/image" Target="../media/image53.png"/><Relationship Id="rId13" Type="http://schemas.openxmlformats.org/officeDocument/2006/relationships/image" Target="../media/image58.png"/><Relationship Id="rId3" Type="http://schemas.openxmlformats.org/officeDocument/2006/relationships/image" Target="../media/image48.png"/><Relationship Id="rId7" Type="http://schemas.openxmlformats.org/officeDocument/2006/relationships/image" Target="../media/image52.png"/><Relationship Id="rId12" Type="http://schemas.openxmlformats.org/officeDocument/2006/relationships/image" Target="../media/image57.png"/><Relationship Id="rId2" Type="http://schemas.openxmlformats.org/officeDocument/2006/relationships/image" Target="../media/image47.png"/><Relationship Id="rId1" Type="http://schemas.openxmlformats.org/officeDocument/2006/relationships/slideLayout" Target="../slideLayouts/slideLayout2.xml"/><Relationship Id="rId6" Type="http://schemas.openxmlformats.org/officeDocument/2006/relationships/image" Target="../media/image51.png"/><Relationship Id="rId11" Type="http://schemas.openxmlformats.org/officeDocument/2006/relationships/image" Target="../media/image56.png"/><Relationship Id="rId5" Type="http://schemas.openxmlformats.org/officeDocument/2006/relationships/image" Target="../media/image50.png"/><Relationship Id="rId15" Type="http://schemas.openxmlformats.org/officeDocument/2006/relationships/image" Target="../media/image60.png"/><Relationship Id="rId10" Type="http://schemas.openxmlformats.org/officeDocument/2006/relationships/image" Target="../media/image55.png"/><Relationship Id="rId4" Type="http://schemas.openxmlformats.org/officeDocument/2006/relationships/image" Target="../media/image49.png"/><Relationship Id="rId9" Type="http://schemas.openxmlformats.org/officeDocument/2006/relationships/image" Target="../media/image54.png"/><Relationship Id="rId14" Type="http://schemas.openxmlformats.org/officeDocument/2006/relationships/image" Target="../media/image59.png"/></Relationships>
</file>

<file path=ppt/slides/_rels/slide37.xml.rels><?xml version="1.0" encoding="UTF-8" standalone="yes"?>
<Relationships xmlns="http://schemas.openxmlformats.org/package/2006/relationships"><Relationship Id="rId2" Type="http://schemas.openxmlformats.org/officeDocument/2006/relationships/image" Target="../media/image33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4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23.jpe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0" y="1896532"/>
            <a:ext cx="9144000" cy="944563"/>
          </a:xfrm>
        </p:spPr>
        <p:txBody>
          <a:bodyPr>
            <a:noAutofit/>
          </a:bodyPr>
          <a:lstStyle/>
          <a:p>
            <a:r>
              <a:rPr lang="ja-JP" altLang="en-US" sz="2400" dirty="0" smtClean="0"/>
              <a:t>広域センサネットワークを用いたトラッキングサービスにおける</a:t>
            </a:r>
            <a:r>
              <a:rPr lang="en-US" altLang="ja-JP" sz="2400" dirty="0"/>
              <a:t/>
            </a:r>
            <a:br>
              <a:rPr lang="en-US" altLang="ja-JP" sz="2400" dirty="0"/>
            </a:br>
            <a:r>
              <a:rPr lang="ja-JP" altLang="en-US" sz="2400" dirty="0" smtClean="0"/>
              <a:t>サービスに不要なプライバシデータ流出比の定量評価</a:t>
            </a:r>
            <a:endParaRPr kumimoji="1" lang="ja-JP" altLang="en-US" sz="2400" dirty="0"/>
          </a:p>
        </p:txBody>
      </p:sp>
      <p:sp>
        <p:nvSpPr>
          <p:cNvPr id="3" name="サブタイトル 2"/>
          <p:cNvSpPr>
            <a:spLocks noGrp="1"/>
          </p:cNvSpPr>
          <p:nvPr>
            <p:ph type="subTitle" idx="1"/>
          </p:nvPr>
        </p:nvSpPr>
        <p:spPr>
          <a:xfrm>
            <a:off x="1143000" y="3360420"/>
            <a:ext cx="6858000" cy="994410"/>
          </a:xfrm>
        </p:spPr>
        <p:txBody>
          <a:bodyPr/>
          <a:lstStyle/>
          <a:p>
            <a:r>
              <a:rPr kumimoji="1" lang="en-US" altLang="ja-JP" dirty="0" smtClean="0"/>
              <a:t>2019</a:t>
            </a:r>
            <a:r>
              <a:rPr kumimoji="1" lang="ja-JP" altLang="en-US" dirty="0" smtClean="0"/>
              <a:t>年</a:t>
            </a:r>
            <a:r>
              <a:rPr kumimoji="1" lang="en-US" altLang="ja-JP" dirty="0" smtClean="0"/>
              <a:t>1</a:t>
            </a:r>
            <a:r>
              <a:rPr kumimoji="1" lang="ja-JP" altLang="en-US" dirty="0" smtClean="0"/>
              <a:t>月</a:t>
            </a:r>
            <a:r>
              <a:rPr lang="en-US" altLang="ja-JP" dirty="0" smtClean="0"/>
              <a:t>2</a:t>
            </a:r>
            <a:r>
              <a:rPr lang="en-US" altLang="ja-JP" dirty="0"/>
              <a:t>8</a:t>
            </a:r>
            <a:r>
              <a:rPr kumimoji="1" lang="ja-JP" altLang="en-US" dirty="0" smtClean="0"/>
              <a:t>日</a:t>
            </a:r>
            <a:endParaRPr kumimoji="1" lang="en-US" altLang="ja-JP" dirty="0" smtClean="0"/>
          </a:p>
          <a:p>
            <a:r>
              <a:rPr lang="ja-JP" altLang="en-US" dirty="0"/>
              <a:t>卒業研究発表会</a:t>
            </a:r>
            <a:endParaRPr kumimoji="1" lang="ja-JP" altLang="en-US" dirty="0"/>
          </a:p>
        </p:txBody>
      </p:sp>
      <p:sp>
        <p:nvSpPr>
          <p:cNvPr id="4" name="テキスト ボックス 3"/>
          <p:cNvSpPr txBox="1"/>
          <p:nvPr/>
        </p:nvSpPr>
        <p:spPr>
          <a:xfrm>
            <a:off x="2784539" y="4572000"/>
            <a:ext cx="3794760" cy="1200329"/>
          </a:xfrm>
          <a:prstGeom prst="rect">
            <a:avLst/>
          </a:prstGeom>
          <a:noFill/>
        </p:spPr>
        <p:txBody>
          <a:bodyPr wrap="square" rtlCol="0">
            <a:spAutoFit/>
          </a:bodyPr>
          <a:lstStyle/>
          <a:p>
            <a:r>
              <a:rPr lang="ja-JP" altLang="en-US" dirty="0" smtClean="0">
                <a:latin typeface="HGｺﾞｼｯｸM" panose="020B0609000000000000" pitchFamily="49" charset="-128"/>
                <a:ea typeface="HGｺﾞｼｯｸM" panose="020B0609000000000000" pitchFamily="49" charset="-128"/>
              </a:rPr>
              <a:t>国立高専機構 </a:t>
            </a:r>
            <a:r>
              <a:rPr lang="zh-TW" altLang="en-US" dirty="0" smtClean="0">
                <a:latin typeface="HGｺﾞｼｯｸM" panose="020B0609000000000000" pitchFamily="49" charset="-128"/>
                <a:ea typeface="HGｺﾞｼｯｸM" panose="020B0609000000000000" pitchFamily="49" charset="-128"/>
              </a:rPr>
              <a:t>小山</a:t>
            </a:r>
            <a:r>
              <a:rPr lang="ja-JP" altLang="en-US" dirty="0" smtClean="0">
                <a:latin typeface="HGｺﾞｼｯｸM" panose="020B0609000000000000" pitchFamily="49" charset="-128"/>
                <a:ea typeface="HGｺﾞｼｯｸM" panose="020B0609000000000000" pitchFamily="49" charset="-128"/>
              </a:rPr>
              <a:t>高専 田村 崚</a:t>
            </a:r>
            <a:endParaRPr lang="en-US" altLang="ja-JP" dirty="0">
              <a:latin typeface="HGｺﾞｼｯｸM" panose="020B0609000000000000" pitchFamily="49" charset="-128"/>
              <a:ea typeface="HGｺﾞｼｯｸM" panose="020B0609000000000000" pitchFamily="49" charset="-128"/>
            </a:endParaRPr>
          </a:p>
          <a:p>
            <a:r>
              <a:rPr lang="ja-JP" altLang="en-US" dirty="0">
                <a:latin typeface="HGｺﾞｼｯｸM" panose="020B0609000000000000" pitchFamily="49" charset="-128"/>
                <a:ea typeface="HGｺﾞｼｯｸM" panose="020B0609000000000000" pitchFamily="49" charset="-128"/>
              </a:rPr>
              <a:t>国立高専機構 </a:t>
            </a:r>
            <a:r>
              <a:rPr lang="zh-TW" altLang="en-US" dirty="0">
                <a:latin typeface="HGｺﾞｼｯｸM" panose="020B0609000000000000" pitchFamily="49" charset="-128"/>
                <a:ea typeface="HGｺﾞｼｯｸM" panose="020B0609000000000000" pitchFamily="49" charset="-128"/>
              </a:rPr>
              <a:t>小山</a:t>
            </a:r>
            <a:r>
              <a:rPr lang="ja-JP" altLang="en-US" dirty="0" smtClean="0">
                <a:latin typeface="HGｺﾞｼｯｸM" panose="020B0609000000000000" pitchFamily="49" charset="-128"/>
                <a:ea typeface="HGｺﾞｼｯｸM" panose="020B0609000000000000" pitchFamily="49" charset="-128"/>
              </a:rPr>
              <a:t>高専 </a:t>
            </a:r>
            <a:r>
              <a:rPr lang="zh-TW" altLang="en-US" dirty="0" smtClean="0">
                <a:latin typeface="HGｺﾞｼｯｸM" panose="020B0609000000000000" pitchFamily="49" charset="-128"/>
                <a:ea typeface="HGｺﾞｼｯｸM" panose="020B0609000000000000" pitchFamily="49" charset="-128"/>
              </a:rPr>
              <a:t>干川</a:t>
            </a:r>
            <a:r>
              <a:rPr lang="ja-JP" altLang="en-US" dirty="0" smtClean="0">
                <a:latin typeface="HGｺﾞｼｯｸM" panose="020B0609000000000000" pitchFamily="49" charset="-128"/>
                <a:ea typeface="HGｺﾞｼｯｸM" panose="020B0609000000000000" pitchFamily="49" charset="-128"/>
              </a:rPr>
              <a:t> </a:t>
            </a:r>
            <a:r>
              <a:rPr lang="zh-TW" altLang="en-US" dirty="0" smtClean="0">
                <a:latin typeface="HGｺﾞｼｯｸM" panose="020B0609000000000000" pitchFamily="49" charset="-128"/>
                <a:ea typeface="HGｺﾞｼｯｸM" panose="020B0609000000000000" pitchFamily="49" charset="-128"/>
              </a:rPr>
              <a:t>尚人</a:t>
            </a:r>
          </a:p>
          <a:p>
            <a:r>
              <a:rPr lang="zh-TW" altLang="en-US" dirty="0" smtClean="0">
                <a:latin typeface="HGｺﾞｼｯｸM" panose="020B0609000000000000" pitchFamily="49" charset="-128"/>
                <a:ea typeface="HGｺﾞｼｯｸM" panose="020B0609000000000000" pitchFamily="49" charset="-128"/>
              </a:rPr>
              <a:t>千葉大学</a:t>
            </a:r>
            <a:r>
              <a:rPr lang="ja-JP" altLang="en-US" dirty="0" smtClean="0">
                <a:latin typeface="HGｺﾞｼｯｸM" panose="020B0609000000000000" pitchFamily="49" charset="-128"/>
                <a:ea typeface="HGｺﾞｼｯｸM" panose="020B0609000000000000" pitchFamily="49" charset="-128"/>
              </a:rPr>
              <a:t> </a:t>
            </a:r>
            <a:r>
              <a:rPr lang="zh-TW" altLang="en-US" dirty="0" smtClean="0">
                <a:latin typeface="HGｺﾞｼｯｸM" panose="020B0609000000000000" pitchFamily="49" charset="-128"/>
                <a:ea typeface="HGｺﾞｼｯｸM" panose="020B0609000000000000" pitchFamily="49" charset="-128"/>
              </a:rPr>
              <a:t>下馬場 </a:t>
            </a:r>
            <a:r>
              <a:rPr lang="zh-TW" altLang="en-US" dirty="0">
                <a:latin typeface="HGｺﾞｼｯｸM" panose="020B0609000000000000" pitchFamily="49" charset="-128"/>
                <a:ea typeface="HGｺﾞｼｯｸM" panose="020B0609000000000000" pitchFamily="49" charset="-128"/>
              </a:rPr>
              <a:t>朋禄</a:t>
            </a:r>
          </a:p>
          <a:p>
            <a:r>
              <a:rPr lang="zh-TW" altLang="en-US" dirty="0">
                <a:latin typeface="HGｺﾞｼｯｸM" panose="020B0609000000000000" pitchFamily="49" charset="-128"/>
                <a:ea typeface="HGｺﾞｼｯｸM" panose="020B0609000000000000" pitchFamily="49" charset="-128"/>
              </a:rPr>
              <a:t>千葉</a:t>
            </a:r>
            <a:r>
              <a:rPr lang="zh-TW" altLang="en-US" dirty="0" smtClean="0">
                <a:latin typeface="HGｺﾞｼｯｸM" panose="020B0609000000000000" pitchFamily="49" charset="-128"/>
                <a:ea typeface="HGｺﾞｼｯｸM" panose="020B0609000000000000" pitchFamily="49" charset="-128"/>
              </a:rPr>
              <a:t>大学</a:t>
            </a:r>
            <a:r>
              <a:rPr lang="ja-JP" altLang="en-US" dirty="0" smtClean="0">
                <a:latin typeface="HGｺﾞｼｯｸM" panose="020B0609000000000000" pitchFamily="49" charset="-128"/>
                <a:ea typeface="HGｺﾞｼｯｸM" panose="020B0609000000000000" pitchFamily="49" charset="-128"/>
              </a:rPr>
              <a:t> </a:t>
            </a:r>
            <a:r>
              <a:rPr lang="zh-TW" altLang="en-US" dirty="0" smtClean="0">
                <a:latin typeface="HGｺﾞｼｯｸM" panose="020B0609000000000000" pitchFamily="49" charset="-128"/>
                <a:ea typeface="HGｺﾞｼｯｸM" panose="020B0609000000000000" pitchFamily="49" charset="-128"/>
              </a:rPr>
              <a:t>伊藤 </a:t>
            </a:r>
            <a:r>
              <a:rPr lang="zh-TW" altLang="en-US" dirty="0">
                <a:latin typeface="HGｺﾞｼｯｸM" panose="020B0609000000000000" pitchFamily="49" charset="-128"/>
                <a:ea typeface="HGｺﾞｼｯｸM" panose="020B0609000000000000" pitchFamily="49" charset="-128"/>
              </a:rPr>
              <a:t>智</a:t>
            </a:r>
            <a:r>
              <a:rPr lang="zh-TW" altLang="en-US" dirty="0" smtClean="0">
                <a:latin typeface="HGｺﾞｼｯｸM" panose="020B0609000000000000" pitchFamily="49" charset="-128"/>
                <a:ea typeface="HGｺﾞｼｯｸM" panose="020B0609000000000000" pitchFamily="49" charset="-128"/>
              </a:rPr>
              <a:t>義</a:t>
            </a:r>
            <a:endParaRPr lang="zh-TW" altLang="en-US" dirty="0">
              <a:latin typeface="HGｺﾞｼｯｸM" panose="020B0609000000000000" pitchFamily="49" charset="-128"/>
              <a:ea typeface="HGｺﾞｼｯｸM" panose="020B0609000000000000" pitchFamily="49" charset="-128"/>
            </a:endParaRPr>
          </a:p>
        </p:txBody>
      </p:sp>
    </p:spTree>
    <p:extLst>
      <p:ext uri="{BB962C8B-B14F-4D97-AF65-F5344CB8AC3E}">
        <p14:creationId xmlns:p14="http://schemas.microsoft.com/office/powerpoint/2010/main" val="245048386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下矢印 24"/>
          <p:cNvSpPr/>
          <p:nvPr/>
        </p:nvSpPr>
        <p:spPr>
          <a:xfrm>
            <a:off x="625374" y="2684940"/>
            <a:ext cx="504000" cy="2550912"/>
          </a:xfrm>
          <a:prstGeom prst="downArrow">
            <a:avLst>
              <a:gd name="adj1" fmla="val 33201"/>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曲折矢印 35"/>
          <p:cNvSpPr/>
          <p:nvPr/>
        </p:nvSpPr>
        <p:spPr>
          <a:xfrm rot="16200000" flipH="1">
            <a:off x="2888807" y="-676657"/>
            <a:ext cx="2160000" cy="6652684"/>
          </a:xfrm>
          <a:prstGeom prst="bentArrow">
            <a:avLst>
              <a:gd name="adj1" fmla="val 7809"/>
              <a:gd name="adj2" fmla="val 10785"/>
              <a:gd name="adj3" fmla="val 25000"/>
              <a:gd name="adj4" fmla="val 43750"/>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solidFill>
                <a:schemeClr val="tx1"/>
              </a:solidFill>
            </a:endParaRPr>
          </a:p>
        </p:txBody>
      </p:sp>
      <p:pic>
        <p:nvPicPr>
          <p:cNvPr id="26" name="Picture 4" descr="いろいろな防犯カメラを気にする人のイラスト"/>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74621" y="3576947"/>
            <a:ext cx="2032556" cy="2032556"/>
          </a:xfrm>
          <a:prstGeom prst="rect">
            <a:avLst/>
          </a:prstGeom>
          <a:noFill/>
          <a:extLst>
            <a:ext uri="{909E8E84-426E-40DD-AFC4-6F175D3DCCD1}">
              <a14:hiddenFill xmlns:a14="http://schemas.microsoft.com/office/drawing/2010/main">
                <a:solidFill>
                  <a:srgbClr val="FFFFFF"/>
                </a:solidFill>
              </a14:hiddenFill>
            </a:ext>
          </a:extLst>
        </p:spPr>
      </p:pic>
      <p:sp>
        <p:nvSpPr>
          <p:cNvPr id="23" name="右矢印 22"/>
          <p:cNvSpPr/>
          <p:nvPr/>
        </p:nvSpPr>
        <p:spPr>
          <a:xfrm>
            <a:off x="3269358" y="3332220"/>
            <a:ext cx="2495405" cy="474097"/>
          </a:xfrm>
          <a:prstGeom prst="rightArrow">
            <a:avLst>
              <a:gd name="adj1" fmla="val 50000"/>
              <a:gd name="adj2" fmla="val 125084"/>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2" name="タイトル 1"/>
          <p:cNvSpPr>
            <a:spLocks noGrp="1"/>
          </p:cNvSpPr>
          <p:nvPr>
            <p:ph type="title"/>
          </p:nvPr>
        </p:nvSpPr>
        <p:spPr/>
        <p:txBody>
          <a:bodyPr/>
          <a:lstStyle/>
          <a:p>
            <a:r>
              <a:rPr lang="ja-JP" altLang="en-US" dirty="0" smtClean="0"/>
              <a:t>研究背景</a:t>
            </a:r>
            <a:endParaRPr kumimoji="1" lang="ja-JP" altLang="en-US" dirty="0"/>
          </a:p>
        </p:txBody>
      </p:sp>
      <p:grpSp>
        <p:nvGrpSpPr>
          <p:cNvPr id="4" name="グループ化 3"/>
          <p:cNvGrpSpPr/>
          <p:nvPr/>
        </p:nvGrpSpPr>
        <p:grpSpPr>
          <a:xfrm>
            <a:off x="2041880" y="1539671"/>
            <a:ext cx="2640835" cy="2526365"/>
            <a:chOff x="4076720" y="21602180"/>
            <a:chExt cx="6680074" cy="6860377"/>
          </a:xfrm>
        </p:grpSpPr>
        <p:grpSp>
          <p:nvGrpSpPr>
            <p:cNvPr id="5" name="グループ化 4"/>
            <p:cNvGrpSpPr/>
            <p:nvPr/>
          </p:nvGrpSpPr>
          <p:grpSpPr>
            <a:xfrm>
              <a:off x="4076720" y="21602180"/>
              <a:ext cx="6680074" cy="6860377"/>
              <a:chOff x="11324298" y="21372790"/>
              <a:chExt cx="6680074" cy="6860377"/>
            </a:xfrm>
          </p:grpSpPr>
          <p:sp>
            <p:nvSpPr>
              <p:cNvPr id="14" name="円/楕円 34"/>
              <p:cNvSpPr/>
              <p:nvPr/>
            </p:nvSpPr>
            <p:spPr>
              <a:xfrm>
                <a:off x="11324298" y="21372790"/>
                <a:ext cx="6680074" cy="6860377"/>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ja-JP" altLang="en-US"/>
              </a:p>
            </p:txBody>
          </p:sp>
          <p:sp>
            <p:nvSpPr>
              <p:cNvPr id="15" name="正方形/長方形 14"/>
              <p:cNvSpPr/>
              <p:nvPr/>
            </p:nvSpPr>
            <p:spPr>
              <a:xfrm>
                <a:off x="11455917" y="24190533"/>
                <a:ext cx="6175412" cy="61244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sp>
            <p:nvSpPr>
              <p:cNvPr id="16" name="正方形/長方形 15"/>
              <p:cNvSpPr/>
              <p:nvPr/>
            </p:nvSpPr>
            <p:spPr>
              <a:xfrm>
                <a:off x="14101701" y="26263282"/>
                <a:ext cx="3238033" cy="64105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sp>
            <p:nvSpPr>
              <p:cNvPr id="17" name="正方形/長方形 16"/>
              <p:cNvSpPr/>
              <p:nvPr/>
            </p:nvSpPr>
            <p:spPr>
              <a:xfrm rot="5400000">
                <a:off x="10696706" y="24587980"/>
                <a:ext cx="6175412" cy="61244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grpSp>
        <p:pic>
          <p:nvPicPr>
            <p:cNvPr id="6" name="Picture 2" descr="監視カメラ・防犯カメラのイラスト"/>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178816" y="24802979"/>
              <a:ext cx="1073564" cy="107356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8" descr="上京したての人のイラスト"/>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77601" y="21602180"/>
              <a:ext cx="2048230" cy="204823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監視カメラ・防犯カメラのイラスト"/>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77381" y="21914771"/>
              <a:ext cx="1073564" cy="107356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監視カメラ・防犯カメラのイラスト"/>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4210050" y="23776558"/>
              <a:ext cx="1073564" cy="107356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4" descr="家のイラスト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935801" y="24003614"/>
              <a:ext cx="1905000" cy="178117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2" descr="手をあげて横断歩道を渡る小学生のイラスト"/>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94441" y="22923969"/>
              <a:ext cx="2360700" cy="23607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4" descr="家のイラスト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405503" y="26180325"/>
              <a:ext cx="1905000" cy="178117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6" descr="https://2.bp.blogspot.com/-gwj84W9hV3U/V2vXpp8q23I/AAAAAAAA74E/ufde3GpkI-wmJ1MCHX1awIOrJ5NKxL5KQCLcB/s800/building_house7.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416757" y="25456929"/>
              <a:ext cx="2145482" cy="2001557"/>
            </a:xfrm>
            <a:prstGeom prst="rect">
              <a:avLst/>
            </a:prstGeom>
            <a:noFill/>
            <a:extLst>
              <a:ext uri="{909E8E84-426E-40DD-AFC4-6F175D3DCCD1}">
                <a14:hiddenFill xmlns:a14="http://schemas.microsoft.com/office/drawing/2010/main">
                  <a:solidFill>
                    <a:srgbClr val="FFFFFF"/>
                  </a:solidFill>
                </a14:hiddenFill>
              </a:ext>
            </a:extLst>
          </p:spPr>
        </p:pic>
      </p:grpSp>
      <p:sp>
        <p:nvSpPr>
          <p:cNvPr id="18" name="角丸四角形吹き出し 17"/>
          <p:cNvSpPr/>
          <p:nvPr/>
        </p:nvSpPr>
        <p:spPr>
          <a:xfrm>
            <a:off x="5506732" y="1811131"/>
            <a:ext cx="849624" cy="1148069"/>
          </a:xfrm>
          <a:prstGeom prst="wedgeRoundRectCallout">
            <a:avLst>
              <a:gd name="adj1" fmla="val -160746"/>
              <a:gd name="adj2" fmla="val 4458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32" name="Picture 8" descr="顔認証システムのイラスト"/>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050620" y="1613241"/>
            <a:ext cx="1714500" cy="1714500"/>
          </a:xfrm>
          <a:prstGeom prst="rect">
            <a:avLst/>
          </a:prstGeom>
          <a:noFill/>
          <a:extLst>
            <a:ext uri="{909E8E84-426E-40DD-AFC4-6F175D3DCCD1}">
              <a14:hiddenFill xmlns:a14="http://schemas.microsoft.com/office/drawing/2010/main">
                <a:solidFill>
                  <a:srgbClr val="FFFFFF"/>
                </a:solidFill>
              </a14:hiddenFill>
            </a:ext>
          </a:extLst>
        </p:spPr>
      </p:pic>
      <p:sp>
        <p:nvSpPr>
          <p:cNvPr id="29" name="テキスト ボックス 28"/>
          <p:cNvSpPr txBox="1"/>
          <p:nvPr/>
        </p:nvSpPr>
        <p:spPr>
          <a:xfrm>
            <a:off x="2586557" y="1043304"/>
            <a:ext cx="1551480" cy="400110"/>
          </a:xfrm>
          <a:prstGeom prst="rect">
            <a:avLst/>
          </a:prstGeom>
          <a:noFill/>
        </p:spPr>
        <p:txBody>
          <a:bodyPr wrap="square" rtlCol="0">
            <a:spAutoFit/>
          </a:bodyPr>
          <a:lstStyle/>
          <a:p>
            <a:r>
              <a:rPr kumimoji="1" lang="ja-JP" altLang="en-US" sz="2000" dirty="0" smtClean="0"/>
              <a:t>オープン</a:t>
            </a:r>
            <a:r>
              <a:rPr kumimoji="1" lang="en-US" altLang="ja-JP" sz="2000" dirty="0" err="1" smtClean="0"/>
              <a:t>IoT</a:t>
            </a:r>
            <a:endParaRPr kumimoji="1" lang="ja-JP" altLang="en-US" sz="2000" dirty="0"/>
          </a:p>
        </p:txBody>
      </p:sp>
      <p:sp>
        <p:nvSpPr>
          <p:cNvPr id="19" name="テキスト ボックス 18"/>
          <p:cNvSpPr txBox="1"/>
          <p:nvPr/>
        </p:nvSpPr>
        <p:spPr>
          <a:xfrm>
            <a:off x="4294564" y="1037609"/>
            <a:ext cx="515025" cy="400110"/>
          </a:xfrm>
          <a:prstGeom prst="rect">
            <a:avLst/>
          </a:prstGeom>
          <a:noFill/>
        </p:spPr>
        <p:txBody>
          <a:bodyPr wrap="square" rtlCol="0">
            <a:spAutoFit/>
          </a:bodyPr>
          <a:lstStyle/>
          <a:p>
            <a:r>
              <a:rPr kumimoji="1" lang="ja-JP" altLang="en-US" sz="2000" dirty="0" smtClean="0"/>
              <a:t>＋</a:t>
            </a:r>
            <a:endParaRPr kumimoji="1" lang="ja-JP" altLang="en-US" sz="2000" dirty="0"/>
          </a:p>
        </p:txBody>
      </p:sp>
      <p:sp>
        <p:nvSpPr>
          <p:cNvPr id="30" name="テキスト ボックス 29"/>
          <p:cNvSpPr txBox="1"/>
          <p:nvPr/>
        </p:nvSpPr>
        <p:spPr>
          <a:xfrm>
            <a:off x="4966116" y="1024456"/>
            <a:ext cx="2564971" cy="400110"/>
          </a:xfrm>
          <a:prstGeom prst="rect">
            <a:avLst/>
          </a:prstGeom>
          <a:noFill/>
        </p:spPr>
        <p:txBody>
          <a:bodyPr wrap="square" rtlCol="0">
            <a:spAutoFit/>
          </a:bodyPr>
          <a:lstStyle/>
          <a:p>
            <a:pPr algn="ctr"/>
            <a:r>
              <a:rPr kumimoji="1" lang="ja-JP" altLang="en-US" sz="2000" dirty="0" smtClean="0"/>
              <a:t>高度な画像処理技術</a:t>
            </a:r>
            <a:endParaRPr kumimoji="1" lang="ja-JP" altLang="en-US" sz="2000" dirty="0"/>
          </a:p>
        </p:txBody>
      </p:sp>
      <p:sp>
        <p:nvSpPr>
          <p:cNvPr id="27" name="テキスト ボックス 26"/>
          <p:cNvSpPr txBox="1"/>
          <p:nvPr/>
        </p:nvSpPr>
        <p:spPr>
          <a:xfrm>
            <a:off x="5931544" y="3267191"/>
            <a:ext cx="2980466" cy="707886"/>
          </a:xfrm>
          <a:prstGeom prst="rect">
            <a:avLst/>
          </a:prstGeom>
          <a:noFill/>
        </p:spPr>
        <p:txBody>
          <a:bodyPr wrap="square" rtlCol="0">
            <a:spAutoFit/>
          </a:bodyPr>
          <a:lstStyle/>
          <a:p>
            <a:r>
              <a:rPr lang="ja-JP" altLang="en-US" sz="2000" dirty="0" smtClean="0">
                <a:solidFill>
                  <a:srgbClr val="FF0000"/>
                </a:solidFill>
              </a:rPr>
              <a:t>屋外に及ぶ高精度</a:t>
            </a:r>
            <a:r>
              <a:rPr kumimoji="1" lang="ja-JP" altLang="en-US" sz="2000" dirty="0" smtClean="0">
                <a:solidFill>
                  <a:srgbClr val="FF0000"/>
                </a:solidFill>
              </a:rPr>
              <a:t>な</a:t>
            </a:r>
            <a:r>
              <a:rPr kumimoji="1" lang="en-US" altLang="ja-JP" sz="2000" dirty="0" smtClean="0">
                <a:solidFill>
                  <a:srgbClr val="FF0000"/>
                </a:solidFill>
              </a:rPr>
              <a:t/>
            </a:r>
            <a:br>
              <a:rPr kumimoji="1" lang="en-US" altLang="ja-JP" sz="2000" dirty="0" smtClean="0">
                <a:solidFill>
                  <a:srgbClr val="FF0000"/>
                </a:solidFill>
              </a:rPr>
            </a:br>
            <a:r>
              <a:rPr kumimoji="1" lang="ja-JP" altLang="en-US" sz="2000" dirty="0" smtClean="0">
                <a:solidFill>
                  <a:srgbClr val="FF0000"/>
                </a:solidFill>
              </a:rPr>
              <a:t>見守りサービスの展開</a:t>
            </a:r>
            <a:endParaRPr kumimoji="1" lang="ja-JP" altLang="en-US" sz="2000" dirty="0">
              <a:solidFill>
                <a:srgbClr val="FF0000"/>
              </a:solidFill>
            </a:endParaRPr>
          </a:p>
        </p:txBody>
      </p:sp>
      <p:sp>
        <p:nvSpPr>
          <p:cNvPr id="31" name="テキスト ボックス 30"/>
          <p:cNvSpPr txBox="1"/>
          <p:nvPr/>
        </p:nvSpPr>
        <p:spPr>
          <a:xfrm>
            <a:off x="6512883" y="1410751"/>
            <a:ext cx="2536629" cy="923330"/>
          </a:xfrm>
          <a:prstGeom prst="rect">
            <a:avLst/>
          </a:prstGeom>
          <a:solidFill>
            <a:schemeClr val="bg1"/>
          </a:solidFill>
          <a:ln w="38100">
            <a:solidFill>
              <a:srgbClr val="FF0000"/>
            </a:solidFill>
          </a:ln>
        </p:spPr>
        <p:txBody>
          <a:bodyPr wrap="square" rtlCol="0">
            <a:spAutoFit/>
          </a:bodyPr>
          <a:lstStyle/>
          <a:p>
            <a:r>
              <a:rPr kumimoji="1" lang="ja-JP" altLang="en-US" dirty="0" smtClean="0"/>
              <a:t>人間の認知処理に匹敵</a:t>
            </a:r>
            <a:endParaRPr kumimoji="1" lang="en-US" altLang="ja-JP" dirty="0" smtClean="0"/>
          </a:p>
          <a:p>
            <a:r>
              <a:rPr lang="ja-JP" altLang="en-US" dirty="0" smtClean="0"/>
              <a:t>指紋やカードなども</a:t>
            </a:r>
            <a:r>
              <a:rPr lang="en-US" altLang="ja-JP" dirty="0" smtClean="0"/>
              <a:t/>
            </a:r>
            <a:br>
              <a:rPr lang="en-US" altLang="ja-JP" dirty="0" smtClean="0"/>
            </a:br>
            <a:r>
              <a:rPr lang="ja-JP" altLang="en-US" dirty="0" smtClean="0"/>
              <a:t>カメラ越しに確認可能</a:t>
            </a:r>
            <a:endParaRPr kumimoji="1" lang="ja-JP" altLang="en-US" dirty="0"/>
          </a:p>
        </p:txBody>
      </p:sp>
      <p:grpSp>
        <p:nvGrpSpPr>
          <p:cNvPr id="28" name="グループ化 27"/>
          <p:cNvGrpSpPr/>
          <p:nvPr/>
        </p:nvGrpSpPr>
        <p:grpSpPr>
          <a:xfrm>
            <a:off x="199959" y="5216619"/>
            <a:ext cx="2558094" cy="1166977"/>
            <a:chOff x="194419" y="2425078"/>
            <a:chExt cx="2558094" cy="1166977"/>
          </a:xfrm>
        </p:grpSpPr>
        <p:sp>
          <p:nvSpPr>
            <p:cNvPr id="32" name="楕円 37"/>
            <p:cNvSpPr/>
            <p:nvPr/>
          </p:nvSpPr>
          <p:spPr>
            <a:xfrm>
              <a:off x="194419" y="2425078"/>
              <a:ext cx="1878127" cy="1112105"/>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3" name="テキスト ボックス 32"/>
            <p:cNvSpPr txBox="1"/>
            <p:nvPr/>
          </p:nvSpPr>
          <p:spPr>
            <a:xfrm>
              <a:off x="215884" y="2945724"/>
              <a:ext cx="2536629" cy="646331"/>
            </a:xfrm>
            <a:prstGeom prst="rect">
              <a:avLst/>
            </a:prstGeom>
            <a:solidFill>
              <a:schemeClr val="bg1"/>
            </a:solidFill>
            <a:ln w="38100">
              <a:solidFill>
                <a:srgbClr val="0070C0"/>
              </a:solidFill>
            </a:ln>
          </p:spPr>
          <p:txBody>
            <a:bodyPr wrap="square" rtlCol="0">
              <a:spAutoFit/>
            </a:bodyPr>
            <a:lstStyle/>
            <a:p>
              <a:r>
                <a:rPr kumimoji="1" lang="ja-JP" altLang="en-US" dirty="0" smtClean="0"/>
                <a:t>高度な画像処理技術が全て悪用されかねない</a:t>
              </a:r>
              <a:endParaRPr kumimoji="1" lang="ja-JP" altLang="en-US" dirty="0"/>
            </a:p>
          </p:txBody>
        </p:sp>
        <p:sp>
          <p:nvSpPr>
            <p:cNvPr id="34" name="テキスト ボックス 33"/>
            <p:cNvSpPr txBox="1"/>
            <p:nvPr/>
          </p:nvSpPr>
          <p:spPr>
            <a:xfrm>
              <a:off x="250618" y="2589736"/>
              <a:ext cx="1756528" cy="400110"/>
            </a:xfrm>
            <a:prstGeom prst="rect">
              <a:avLst/>
            </a:prstGeom>
            <a:noFill/>
          </p:spPr>
          <p:txBody>
            <a:bodyPr wrap="square" rtlCol="0">
              <a:spAutoFit/>
            </a:bodyPr>
            <a:lstStyle/>
            <a:p>
              <a:r>
                <a:rPr kumimoji="1" lang="ja-JP" altLang="en-US" sz="2000" dirty="0" smtClean="0">
                  <a:solidFill>
                    <a:schemeClr val="bg1"/>
                  </a:solidFill>
                </a:rPr>
                <a:t>デメリット化</a:t>
              </a:r>
              <a:endParaRPr kumimoji="1" lang="ja-JP" altLang="en-US" sz="2000" dirty="0">
                <a:solidFill>
                  <a:schemeClr val="bg1"/>
                </a:solidFill>
              </a:endParaRPr>
            </a:p>
          </p:txBody>
        </p:sp>
      </p:grpSp>
      <p:sp>
        <p:nvSpPr>
          <p:cNvPr id="35" name="テキスト ボックス 34"/>
          <p:cNvSpPr txBox="1"/>
          <p:nvPr/>
        </p:nvSpPr>
        <p:spPr>
          <a:xfrm>
            <a:off x="177582" y="3036588"/>
            <a:ext cx="2256565" cy="923330"/>
          </a:xfrm>
          <a:prstGeom prst="rect">
            <a:avLst/>
          </a:prstGeom>
          <a:ln w="38100"/>
        </p:spPr>
        <p:style>
          <a:lnRef idx="2">
            <a:schemeClr val="accent5"/>
          </a:lnRef>
          <a:fillRef idx="1">
            <a:schemeClr val="lt1"/>
          </a:fillRef>
          <a:effectRef idx="0">
            <a:schemeClr val="accent5"/>
          </a:effectRef>
          <a:fontRef idx="minor">
            <a:schemeClr val="dk1"/>
          </a:fontRef>
        </p:style>
        <p:txBody>
          <a:bodyPr wrap="square" rtlCol="0">
            <a:spAutoFit/>
          </a:bodyPr>
          <a:lstStyle/>
          <a:p>
            <a:r>
              <a:rPr kumimoji="1" lang="ja-JP" altLang="en-US" dirty="0" smtClean="0"/>
              <a:t>一方，</a:t>
            </a:r>
            <a:r>
              <a:rPr kumimoji="1" lang="en-US" altLang="ja-JP" dirty="0" smtClean="0"/>
              <a:t/>
            </a:r>
            <a:br>
              <a:rPr kumimoji="1" lang="en-US" altLang="ja-JP" dirty="0" smtClean="0"/>
            </a:br>
            <a:r>
              <a:rPr kumimoji="1" lang="ja-JP" altLang="en-US" dirty="0" smtClean="0">
                <a:solidFill>
                  <a:srgbClr val="0070C0"/>
                </a:solidFill>
              </a:rPr>
              <a:t>非サービス利用者の</a:t>
            </a:r>
            <a:r>
              <a:rPr kumimoji="1" lang="en-US" altLang="ja-JP" dirty="0" smtClean="0">
                <a:solidFill>
                  <a:srgbClr val="0070C0"/>
                </a:solidFill>
              </a:rPr>
              <a:t/>
            </a:r>
            <a:br>
              <a:rPr kumimoji="1" lang="en-US" altLang="ja-JP" dirty="0" smtClean="0">
                <a:solidFill>
                  <a:srgbClr val="0070C0"/>
                </a:solidFill>
              </a:rPr>
            </a:br>
            <a:r>
              <a:rPr kumimoji="1" lang="ja-JP" altLang="en-US" dirty="0" smtClean="0">
                <a:solidFill>
                  <a:srgbClr val="0070C0"/>
                </a:solidFill>
              </a:rPr>
              <a:t>センシング</a:t>
            </a:r>
            <a:r>
              <a:rPr kumimoji="1" lang="ja-JP" altLang="en-US" dirty="0" smtClean="0"/>
              <a:t>が起こる</a:t>
            </a:r>
            <a:endParaRPr kumimoji="1" lang="ja-JP" altLang="en-US" dirty="0"/>
          </a:p>
        </p:txBody>
      </p:sp>
      <p:grpSp>
        <p:nvGrpSpPr>
          <p:cNvPr id="38" name="グループ化 37"/>
          <p:cNvGrpSpPr/>
          <p:nvPr/>
        </p:nvGrpSpPr>
        <p:grpSpPr>
          <a:xfrm>
            <a:off x="3134605" y="4344080"/>
            <a:ext cx="6007743" cy="1624807"/>
            <a:chOff x="4673939" y="4711950"/>
            <a:chExt cx="3421971" cy="1624807"/>
          </a:xfrm>
        </p:grpSpPr>
        <p:sp>
          <p:nvSpPr>
            <p:cNvPr id="39" name="円/楕円 18"/>
            <p:cNvSpPr/>
            <p:nvPr/>
          </p:nvSpPr>
          <p:spPr>
            <a:xfrm>
              <a:off x="4673939" y="4711950"/>
              <a:ext cx="3310467" cy="1624807"/>
            </a:xfrm>
            <a:prstGeom prst="ellipse">
              <a:avLst/>
            </a:prstGeom>
            <a:ln w="38100"/>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
          <p:nvSpPr>
            <p:cNvPr id="40" name="テキスト ボックス 39"/>
            <p:cNvSpPr txBox="1"/>
            <p:nvPr/>
          </p:nvSpPr>
          <p:spPr>
            <a:xfrm>
              <a:off x="4746605" y="5125682"/>
              <a:ext cx="3349305" cy="830997"/>
            </a:xfrm>
            <a:prstGeom prst="rect">
              <a:avLst/>
            </a:prstGeom>
            <a:noFill/>
          </p:spPr>
          <p:txBody>
            <a:bodyPr wrap="square" rtlCol="0">
              <a:spAutoFit/>
            </a:bodyPr>
            <a:lstStyle/>
            <a:p>
              <a:pPr algn="ctr"/>
              <a:r>
                <a:rPr lang="ja-JP" altLang="en-US" sz="2400" dirty="0" smtClean="0">
                  <a:solidFill>
                    <a:srgbClr val="0070C0"/>
                  </a:solidFill>
                </a:rPr>
                <a:t>非サービス利用者のセンシング量</a:t>
              </a:r>
              <a:r>
                <a:rPr lang="ja-JP" altLang="en-US" sz="2400" dirty="0" smtClean="0"/>
                <a:t>を</a:t>
              </a:r>
              <a:r>
                <a:rPr lang="en-US" altLang="ja-JP" sz="2400" dirty="0" smtClean="0"/>
                <a:t/>
              </a:r>
              <a:br>
                <a:rPr lang="en-US" altLang="ja-JP" sz="2400" dirty="0" smtClean="0"/>
              </a:br>
              <a:r>
                <a:rPr lang="ja-JP" altLang="en-US" sz="2400" dirty="0" smtClean="0"/>
                <a:t>必要最小限にしたい！</a:t>
              </a:r>
              <a:endParaRPr kumimoji="1" lang="ja-JP" altLang="en-US" sz="2400" dirty="0"/>
            </a:p>
          </p:txBody>
        </p:sp>
      </p:grpSp>
    </p:spTree>
    <p:extLst>
      <p:ext uri="{BB962C8B-B14F-4D97-AF65-F5344CB8AC3E}">
        <p14:creationId xmlns:p14="http://schemas.microsoft.com/office/powerpoint/2010/main" val="11120589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既存研究</a:t>
            </a:r>
            <a:endParaRPr kumimoji="1" lang="ja-JP" altLang="en-US" dirty="0"/>
          </a:p>
        </p:txBody>
      </p:sp>
      <p:sp>
        <p:nvSpPr>
          <p:cNvPr id="42" name="楕円 16"/>
          <p:cNvSpPr/>
          <p:nvPr/>
        </p:nvSpPr>
        <p:spPr>
          <a:xfrm>
            <a:off x="4278216" y="1638964"/>
            <a:ext cx="2996503" cy="876563"/>
          </a:xfrm>
          <a:prstGeom prst="ellipse">
            <a:avLst/>
          </a:prstGeom>
          <a:ln w="38100"/>
        </p:spPr>
        <p:style>
          <a:lnRef idx="1">
            <a:schemeClr val="accent2"/>
          </a:lnRef>
          <a:fillRef idx="2">
            <a:schemeClr val="accent2"/>
          </a:fillRef>
          <a:effectRef idx="1">
            <a:schemeClr val="accent2"/>
          </a:effectRef>
          <a:fontRef idx="minor">
            <a:schemeClr val="dk1"/>
          </a:fontRef>
        </p:style>
        <p:txBody>
          <a:bodyPr rtlCol="0" anchor="ctr"/>
          <a:lstStyle/>
          <a:p>
            <a:pPr algn="ctr"/>
            <a:r>
              <a:rPr kumimoji="1" lang="ja-JP" altLang="en-US" sz="2000" dirty="0" smtClean="0">
                <a:ln w="0"/>
                <a:solidFill>
                  <a:schemeClr val="tx1"/>
                </a:solidFill>
                <a:effectLst>
                  <a:outerShdw blurRad="38100" dist="19050" dir="2700000" algn="tl" rotWithShape="0">
                    <a:schemeClr val="dk1">
                      <a:alpha val="40000"/>
                    </a:schemeClr>
                  </a:outerShdw>
                </a:effectLst>
              </a:rPr>
              <a:t>画像処理</a:t>
            </a:r>
            <a:r>
              <a:rPr kumimoji="1" lang="en-US" altLang="ja-JP" sz="2000" dirty="0" smtClean="0">
                <a:ln w="0"/>
                <a:solidFill>
                  <a:schemeClr val="tx1"/>
                </a:solidFill>
                <a:effectLst>
                  <a:outerShdw blurRad="38100" dist="19050" dir="2700000" algn="tl" rotWithShape="0">
                    <a:schemeClr val="dk1">
                      <a:alpha val="40000"/>
                    </a:schemeClr>
                  </a:outerShdw>
                </a:effectLst>
              </a:rPr>
              <a:t>(</a:t>
            </a:r>
            <a:r>
              <a:rPr kumimoji="1" lang="ja-JP" altLang="en-US" sz="2000" dirty="0" smtClean="0">
                <a:ln w="0"/>
                <a:solidFill>
                  <a:schemeClr val="tx1"/>
                </a:solidFill>
                <a:effectLst>
                  <a:outerShdw blurRad="38100" dist="19050" dir="2700000" algn="tl" rotWithShape="0">
                    <a:schemeClr val="dk1">
                      <a:alpha val="40000"/>
                    </a:schemeClr>
                  </a:outerShdw>
                </a:effectLst>
              </a:rPr>
              <a:t>顔認識</a:t>
            </a:r>
            <a:r>
              <a:rPr kumimoji="1" lang="en-US" altLang="ja-JP" sz="2000" dirty="0" smtClean="0">
                <a:ln w="0"/>
                <a:solidFill>
                  <a:schemeClr val="tx1"/>
                </a:solidFill>
                <a:effectLst>
                  <a:outerShdw blurRad="38100" dist="19050" dir="2700000" algn="tl" rotWithShape="0">
                    <a:schemeClr val="dk1">
                      <a:alpha val="40000"/>
                    </a:schemeClr>
                  </a:outerShdw>
                </a:effectLst>
              </a:rPr>
              <a:t>)</a:t>
            </a:r>
            <a:br>
              <a:rPr kumimoji="1" lang="en-US" altLang="ja-JP" sz="2000" dirty="0" smtClean="0">
                <a:ln w="0"/>
                <a:solidFill>
                  <a:schemeClr val="tx1"/>
                </a:solidFill>
                <a:effectLst>
                  <a:outerShdw blurRad="38100" dist="19050" dir="2700000" algn="tl" rotWithShape="0">
                    <a:schemeClr val="dk1">
                      <a:alpha val="40000"/>
                    </a:schemeClr>
                  </a:outerShdw>
                </a:effectLst>
              </a:rPr>
            </a:br>
            <a:r>
              <a:rPr kumimoji="1" lang="ja-JP" altLang="en-US" sz="2000" dirty="0" smtClean="0">
                <a:ln w="0"/>
                <a:solidFill>
                  <a:schemeClr val="tx1"/>
                </a:solidFill>
                <a:effectLst>
                  <a:outerShdw blurRad="38100" dist="19050" dir="2700000" algn="tl" rotWithShape="0">
                    <a:schemeClr val="dk1">
                      <a:alpha val="40000"/>
                    </a:schemeClr>
                  </a:outerShdw>
                </a:effectLst>
              </a:rPr>
              <a:t>見守り結果通知</a:t>
            </a:r>
            <a:endParaRPr kumimoji="1" lang="ja-JP" altLang="en-US" sz="2000" dirty="0">
              <a:ln w="0"/>
              <a:solidFill>
                <a:schemeClr val="tx1"/>
              </a:solidFill>
              <a:effectLst>
                <a:outerShdw blurRad="38100" dist="19050" dir="2700000" algn="tl" rotWithShape="0">
                  <a:schemeClr val="dk1">
                    <a:alpha val="40000"/>
                  </a:schemeClr>
                </a:outerShdw>
              </a:effectLst>
            </a:endParaRPr>
          </a:p>
        </p:txBody>
      </p:sp>
      <p:cxnSp>
        <p:nvCxnSpPr>
          <p:cNvPr id="43" name="直線コネクタ 42"/>
          <p:cNvCxnSpPr/>
          <p:nvPr/>
        </p:nvCxnSpPr>
        <p:spPr>
          <a:xfrm>
            <a:off x="1585733" y="2814824"/>
            <a:ext cx="5069711" cy="0"/>
          </a:xfrm>
          <a:prstGeom prst="line">
            <a:avLst/>
          </a:prstGeom>
        </p:spPr>
        <p:style>
          <a:lnRef idx="1">
            <a:schemeClr val="dk1"/>
          </a:lnRef>
          <a:fillRef idx="0">
            <a:schemeClr val="dk1"/>
          </a:fillRef>
          <a:effectRef idx="0">
            <a:schemeClr val="dk1"/>
          </a:effectRef>
          <a:fontRef idx="minor">
            <a:schemeClr val="tx1"/>
          </a:fontRef>
        </p:style>
      </p:cxnSp>
      <p:grpSp>
        <p:nvGrpSpPr>
          <p:cNvPr id="44" name="グループ化 43"/>
          <p:cNvGrpSpPr/>
          <p:nvPr/>
        </p:nvGrpSpPr>
        <p:grpSpPr>
          <a:xfrm>
            <a:off x="3356699" y="1628825"/>
            <a:ext cx="2030844" cy="1219267"/>
            <a:chOff x="5712354" y="2150072"/>
            <a:chExt cx="4050771" cy="2431980"/>
          </a:xfrm>
        </p:grpSpPr>
        <p:pic>
          <p:nvPicPr>
            <p:cNvPr id="45" name="Picture 8" descr="サーバのイラスト（1台）"/>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87042" y="2150072"/>
              <a:ext cx="1714500" cy="1714500"/>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6" descr="雲のイラスト"/>
            <p:cNvPicPr>
              <a:picLocks noChangeAspect="1" noChangeArrowheads="1"/>
            </p:cNvPicPr>
            <p:nvPr/>
          </p:nvPicPr>
          <p:blipFill rotWithShape="1">
            <a:blip r:embed="rId4">
              <a:extLst>
                <a:ext uri="{28A0092B-C50C-407E-A947-70E740481C1C}">
                  <a14:useLocalDpi xmlns:a14="http://schemas.microsoft.com/office/drawing/2010/main" val="0"/>
                </a:ext>
              </a:extLst>
            </a:blip>
            <a:srcRect b="57768"/>
            <a:stretch/>
          </p:blipFill>
          <p:spPr bwMode="auto">
            <a:xfrm>
              <a:off x="5712354" y="2871327"/>
              <a:ext cx="4050771" cy="1710725"/>
            </a:xfrm>
            <a:prstGeom prst="rect">
              <a:avLst/>
            </a:prstGeom>
            <a:noFill/>
            <a:extLst>
              <a:ext uri="{909E8E84-426E-40DD-AFC4-6F175D3DCCD1}">
                <a14:hiddenFill xmlns:a14="http://schemas.microsoft.com/office/drawing/2010/main">
                  <a:solidFill>
                    <a:srgbClr val="FFFFFF"/>
                  </a:solidFill>
                </a14:hiddenFill>
              </a:ext>
            </a:extLst>
          </p:spPr>
        </p:pic>
      </p:grpSp>
      <p:pic>
        <p:nvPicPr>
          <p:cNvPr id="47" name="Picture 4" descr="ドーム形の防犯カメラのイラスト"/>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84550" y="4712905"/>
            <a:ext cx="501183" cy="501183"/>
          </a:xfrm>
          <a:prstGeom prst="rect">
            <a:avLst/>
          </a:prstGeom>
          <a:noFill/>
          <a:extLst>
            <a:ext uri="{909E8E84-426E-40DD-AFC4-6F175D3DCCD1}">
              <a14:hiddenFill xmlns:a14="http://schemas.microsoft.com/office/drawing/2010/main">
                <a:solidFill>
                  <a:srgbClr val="FFFFFF"/>
                </a:solidFill>
              </a14:hiddenFill>
            </a:ext>
          </a:extLst>
        </p:spPr>
      </p:pic>
      <p:cxnSp>
        <p:nvCxnSpPr>
          <p:cNvPr id="48" name="直線矢印コネクタ 47"/>
          <p:cNvCxnSpPr>
            <a:stCxn id="47" idx="0"/>
          </p:cNvCxnSpPr>
          <p:nvPr/>
        </p:nvCxnSpPr>
        <p:spPr>
          <a:xfrm flipV="1">
            <a:off x="1335142" y="2841966"/>
            <a:ext cx="2236753" cy="1870939"/>
          </a:xfrm>
          <a:prstGeom prst="straightConnector1">
            <a:avLst/>
          </a:prstGeom>
          <a:ln w="76200" cmpd="sng">
            <a:tailEnd type="triangle" w="lg" len="lg"/>
          </a:ln>
        </p:spPr>
        <p:style>
          <a:lnRef idx="1">
            <a:schemeClr val="dk1"/>
          </a:lnRef>
          <a:fillRef idx="0">
            <a:schemeClr val="dk1"/>
          </a:fillRef>
          <a:effectRef idx="0">
            <a:schemeClr val="dk1"/>
          </a:effectRef>
          <a:fontRef idx="minor">
            <a:schemeClr val="tx1"/>
          </a:fontRef>
        </p:style>
      </p:cxnSp>
      <p:cxnSp>
        <p:nvCxnSpPr>
          <p:cNvPr id="52" name="直線コネクタ 51"/>
          <p:cNvCxnSpPr/>
          <p:nvPr/>
        </p:nvCxnSpPr>
        <p:spPr>
          <a:xfrm>
            <a:off x="700779" y="5305098"/>
            <a:ext cx="7049367" cy="0"/>
          </a:xfrm>
          <a:prstGeom prst="line">
            <a:avLst/>
          </a:prstGeom>
        </p:spPr>
        <p:style>
          <a:lnRef idx="1">
            <a:schemeClr val="dk1"/>
          </a:lnRef>
          <a:fillRef idx="0">
            <a:schemeClr val="dk1"/>
          </a:fillRef>
          <a:effectRef idx="0">
            <a:schemeClr val="dk1"/>
          </a:effectRef>
          <a:fontRef idx="minor">
            <a:schemeClr val="tx1"/>
          </a:fontRef>
        </p:style>
      </p:cxnSp>
      <p:sp>
        <p:nvSpPr>
          <p:cNvPr id="60" name="テキスト ボックス 59"/>
          <p:cNvSpPr txBox="1"/>
          <p:nvPr/>
        </p:nvSpPr>
        <p:spPr>
          <a:xfrm>
            <a:off x="64561" y="843061"/>
            <a:ext cx="5156655" cy="830997"/>
          </a:xfrm>
          <a:prstGeom prst="rect">
            <a:avLst/>
          </a:prstGeom>
          <a:noFill/>
        </p:spPr>
        <p:txBody>
          <a:bodyPr wrap="square" rtlCol="0">
            <a:spAutoFit/>
          </a:bodyPr>
          <a:lstStyle/>
          <a:p>
            <a:pPr algn="ctr"/>
            <a:r>
              <a:rPr kumimoji="1" lang="ja-JP" altLang="en-US" sz="2400" dirty="0" smtClean="0"/>
              <a:t>現在一般的に使われている</a:t>
            </a:r>
            <a:r>
              <a:rPr kumimoji="1" lang="en-US" altLang="ja-JP" sz="2400" dirty="0" smtClean="0"/>
              <a:t/>
            </a:r>
            <a:br>
              <a:rPr kumimoji="1" lang="en-US" altLang="ja-JP" sz="2400" dirty="0" smtClean="0"/>
            </a:br>
            <a:r>
              <a:rPr kumimoji="1" lang="ja-JP" altLang="en-US" sz="2400" dirty="0" smtClean="0"/>
              <a:t>クラウド型のサービスモデル</a:t>
            </a:r>
            <a:endParaRPr kumimoji="1" lang="ja-JP" altLang="en-US" sz="2400" dirty="0"/>
          </a:p>
        </p:txBody>
      </p:sp>
      <p:pic>
        <p:nvPicPr>
          <p:cNvPr id="61" name="Picture 2" descr="スマホの地図アプリを見ている人のイラスト（女性）"/>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03854" y="2144793"/>
            <a:ext cx="1714500" cy="1714500"/>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4" descr="旅行に行く学生のイラスト（学ラン・男性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472370" y="2009698"/>
            <a:ext cx="330530" cy="609272"/>
          </a:xfrm>
          <a:prstGeom prst="rect">
            <a:avLst/>
          </a:prstGeom>
          <a:noFill/>
          <a:extLst>
            <a:ext uri="{909E8E84-426E-40DD-AFC4-6F175D3DCCD1}">
              <a14:hiddenFill xmlns:a14="http://schemas.microsoft.com/office/drawing/2010/main">
                <a:solidFill>
                  <a:srgbClr val="FFFFFF"/>
                </a:solidFill>
              </a14:hiddenFill>
            </a:ext>
          </a:extLst>
        </p:spPr>
      </p:pic>
      <p:pic>
        <p:nvPicPr>
          <p:cNvPr id="74" name="Picture 4" descr="ドーム形の防犯カメラのイラスト"/>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415288" y="4712905"/>
            <a:ext cx="501183" cy="501183"/>
          </a:xfrm>
          <a:prstGeom prst="rect">
            <a:avLst/>
          </a:prstGeom>
          <a:noFill/>
          <a:extLst>
            <a:ext uri="{909E8E84-426E-40DD-AFC4-6F175D3DCCD1}">
              <a14:hiddenFill xmlns:a14="http://schemas.microsoft.com/office/drawing/2010/main">
                <a:solidFill>
                  <a:srgbClr val="FFFFFF"/>
                </a:solidFill>
              </a14:hiddenFill>
            </a:ext>
          </a:extLst>
        </p:spPr>
      </p:pic>
      <p:cxnSp>
        <p:nvCxnSpPr>
          <p:cNvPr id="75" name="直線矢印コネクタ 74"/>
          <p:cNvCxnSpPr>
            <a:stCxn id="74" idx="0"/>
          </p:cNvCxnSpPr>
          <p:nvPr/>
        </p:nvCxnSpPr>
        <p:spPr>
          <a:xfrm flipV="1">
            <a:off x="2665880" y="2814824"/>
            <a:ext cx="1345366" cy="1898081"/>
          </a:xfrm>
          <a:prstGeom prst="straightConnector1">
            <a:avLst/>
          </a:prstGeom>
          <a:ln w="76200" cmpd="sng">
            <a:tailEnd type="triangle" w="lg" len="lg"/>
          </a:ln>
        </p:spPr>
        <p:style>
          <a:lnRef idx="1">
            <a:schemeClr val="dk1"/>
          </a:lnRef>
          <a:fillRef idx="0">
            <a:schemeClr val="dk1"/>
          </a:fillRef>
          <a:effectRef idx="0">
            <a:schemeClr val="dk1"/>
          </a:effectRef>
          <a:fontRef idx="minor">
            <a:schemeClr val="tx1"/>
          </a:fontRef>
        </p:style>
      </p:cxnSp>
      <p:pic>
        <p:nvPicPr>
          <p:cNvPr id="78" name="Picture 4" descr="ドーム形の防犯カメラのイラスト"/>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689488" y="4712905"/>
            <a:ext cx="501183" cy="501183"/>
          </a:xfrm>
          <a:prstGeom prst="rect">
            <a:avLst/>
          </a:prstGeom>
          <a:noFill/>
          <a:extLst>
            <a:ext uri="{909E8E84-426E-40DD-AFC4-6F175D3DCCD1}">
              <a14:hiddenFill xmlns:a14="http://schemas.microsoft.com/office/drawing/2010/main">
                <a:solidFill>
                  <a:srgbClr val="FFFFFF"/>
                </a:solidFill>
              </a14:hiddenFill>
            </a:ext>
          </a:extLst>
        </p:spPr>
      </p:pic>
      <p:cxnSp>
        <p:nvCxnSpPr>
          <p:cNvPr id="79" name="直線矢印コネクタ 78"/>
          <p:cNvCxnSpPr>
            <a:stCxn id="78" idx="0"/>
            <a:endCxn id="46" idx="2"/>
          </p:cNvCxnSpPr>
          <p:nvPr/>
        </p:nvCxnSpPr>
        <p:spPr>
          <a:xfrm flipV="1">
            <a:off x="3940080" y="2848092"/>
            <a:ext cx="432041" cy="1864813"/>
          </a:xfrm>
          <a:prstGeom prst="straightConnector1">
            <a:avLst/>
          </a:prstGeom>
          <a:ln w="76200" cmpd="sng">
            <a:tailEnd type="triangle" w="lg" len="lg"/>
          </a:ln>
        </p:spPr>
        <p:style>
          <a:lnRef idx="1">
            <a:schemeClr val="dk1"/>
          </a:lnRef>
          <a:fillRef idx="0">
            <a:schemeClr val="dk1"/>
          </a:fillRef>
          <a:effectRef idx="0">
            <a:schemeClr val="dk1"/>
          </a:effectRef>
          <a:fontRef idx="minor">
            <a:schemeClr val="tx1"/>
          </a:fontRef>
        </p:style>
      </p:cxnSp>
      <p:pic>
        <p:nvPicPr>
          <p:cNvPr id="82" name="Picture 4" descr="ドーム形の防犯カメラのイラスト"/>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989791" y="4712905"/>
            <a:ext cx="501183" cy="501183"/>
          </a:xfrm>
          <a:prstGeom prst="rect">
            <a:avLst/>
          </a:prstGeom>
          <a:noFill/>
          <a:extLst>
            <a:ext uri="{909E8E84-426E-40DD-AFC4-6F175D3DCCD1}">
              <a14:hiddenFill xmlns:a14="http://schemas.microsoft.com/office/drawing/2010/main">
                <a:solidFill>
                  <a:srgbClr val="FFFFFF"/>
                </a:solidFill>
              </a14:hiddenFill>
            </a:ext>
          </a:extLst>
        </p:spPr>
      </p:pic>
      <p:cxnSp>
        <p:nvCxnSpPr>
          <p:cNvPr id="83" name="直線矢印コネクタ 82"/>
          <p:cNvCxnSpPr>
            <a:stCxn id="82" idx="0"/>
          </p:cNvCxnSpPr>
          <p:nvPr/>
        </p:nvCxnSpPr>
        <p:spPr>
          <a:xfrm flipH="1" flipV="1">
            <a:off x="4529803" y="2831458"/>
            <a:ext cx="710580" cy="1881447"/>
          </a:xfrm>
          <a:prstGeom prst="straightConnector1">
            <a:avLst/>
          </a:prstGeom>
          <a:ln w="76200" cmpd="sng">
            <a:tailEnd type="triangle" w="lg" len="lg"/>
          </a:ln>
        </p:spPr>
        <p:style>
          <a:lnRef idx="1">
            <a:schemeClr val="dk1"/>
          </a:lnRef>
          <a:fillRef idx="0">
            <a:schemeClr val="dk1"/>
          </a:fillRef>
          <a:effectRef idx="0">
            <a:schemeClr val="dk1"/>
          </a:effectRef>
          <a:fontRef idx="minor">
            <a:schemeClr val="tx1"/>
          </a:fontRef>
        </p:style>
      </p:cxnSp>
      <p:pic>
        <p:nvPicPr>
          <p:cNvPr id="2050" name="Picture 2" descr="町のライン素材（木あり）"/>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5894" y="5897292"/>
            <a:ext cx="8916030" cy="728144"/>
          </a:xfrm>
          <a:prstGeom prst="rect">
            <a:avLst/>
          </a:prstGeom>
          <a:noFill/>
          <a:extLst>
            <a:ext uri="{909E8E84-426E-40DD-AFC4-6F175D3DCCD1}">
              <a14:hiddenFill xmlns:a14="http://schemas.microsoft.com/office/drawing/2010/main">
                <a:solidFill>
                  <a:srgbClr val="FFFFFF"/>
                </a:solidFill>
              </a14:hiddenFill>
            </a:ext>
          </a:extLst>
        </p:spPr>
      </p:pic>
      <p:pic>
        <p:nvPicPr>
          <p:cNvPr id="86" name="Picture 4" descr="ドーム形の防犯カメラのイラスト"/>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320577" y="4712905"/>
            <a:ext cx="501183" cy="501183"/>
          </a:xfrm>
          <a:prstGeom prst="rect">
            <a:avLst/>
          </a:prstGeom>
          <a:noFill/>
          <a:extLst>
            <a:ext uri="{909E8E84-426E-40DD-AFC4-6F175D3DCCD1}">
              <a14:hiddenFill xmlns:a14="http://schemas.microsoft.com/office/drawing/2010/main">
                <a:solidFill>
                  <a:srgbClr val="FFFFFF"/>
                </a:solidFill>
              </a14:hiddenFill>
            </a:ext>
          </a:extLst>
        </p:spPr>
      </p:pic>
      <p:cxnSp>
        <p:nvCxnSpPr>
          <p:cNvPr id="87" name="直線矢印コネクタ 86"/>
          <p:cNvCxnSpPr>
            <a:stCxn id="86" idx="0"/>
          </p:cNvCxnSpPr>
          <p:nvPr/>
        </p:nvCxnSpPr>
        <p:spPr>
          <a:xfrm flipH="1" flipV="1">
            <a:off x="4736453" y="2841966"/>
            <a:ext cx="1834716" cy="1870939"/>
          </a:xfrm>
          <a:prstGeom prst="straightConnector1">
            <a:avLst/>
          </a:prstGeom>
          <a:ln w="76200" cmpd="sng">
            <a:tailEnd type="triangle" w="lg" len="lg"/>
          </a:ln>
        </p:spPr>
        <p:style>
          <a:lnRef idx="1">
            <a:schemeClr val="dk1"/>
          </a:lnRef>
          <a:fillRef idx="0">
            <a:schemeClr val="dk1"/>
          </a:fillRef>
          <a:effectRef idx="0">
            <a:schemeClr val="dk1"/>
          </a:effectRef>
          <a:fontRef idx="minor">
            <a:schemeClr val="tx1"/>
          </a:fontRef>
        </p:style>
      </p:cxnSp>
      <p:pic>
        <p:nvPicPr>
          <p:cNvPr id="109" name="Picture 4" descr="旅行に行く学生のイラスト（学ラン・男性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814361" y="5396109"/>
            <a:ext cx="639157" cy="1178170"/>
          </a:xfrm>
          <a:prstGeom prst="rect">
            <a:avLst/>
          </a:prstGeom>
          <a:noFill/>
          <a:extLst>
            <a:ext uri="{909E8E84-426E-40DD-AFC4-6F175D3DCCD1}">
              <a14:hiddenFill xmlns:a14="http://schemas.microsoft.com/office/drawing/2010/main">
                <a:solidFill>
                  <a:srgbClr val="FFFFFF"/>
                </a:solidFill>
              </a14:hiddenFill>
            </a:ext>
          </a:extLst>
        </p:spPr>
      </p:pic>
      <p:pic>
        <p:nvPicPr>
          <p:cNvPr id="111" name="Picture 4" descr="歩く男性会社員のイラスト"/>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588331" y="5438439"/>
            <a:ext cx="982838" cy="982838"/>
          </a:xfrm>
          <a:prstGeom prst="rect">
            <a:avLst/>
          </a:prstGeom>
          <a:noFill/>
          <a:extLst>
            <a:ext uri="{909E8E84-426E-40DD-AFC4-6F175D3DCCD1}">
              <a14:hiddenFill xmlns:a14="http://schemas.microsoft.com/office/drawing/2010/main">
                <a:solidFill>
                  <a:srgbClr val="FFFFFF"/>
                </a:solidFill>
              </a14:hiddenFill>
            </a:ext>
          </a:extLst>
        </p:spPr>
      </p:pic>
      <p:pic>
        <p:nvPicPr>
          <p:cNvPr id="112" name="Picture 6" descr="歩く女性会社員のイラスト"/>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611380" y="5498341"/>
            <a:ext cx="922936" cy="9229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847218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既存研究</a:t>
            </a:r>
            <a:endParaRPr kumimoji="1" lang="ja-JP" altLang="en-US" dirty="0"/>
          </a:p>
        </p:txBody>
      </p:sp>
      <p:sp>
        <p:nvSpPr>
          <p:cNvPr id="42" name="楕円 16"/>
          <p:cNvSpPr/>
          <p:nvPr/>
        </p:nvSpPr>
        <p:spPr>
          <a:xfrm>
            <a:off x="4278216" y="1638964"/>
            <a:ext cx="2996503" cy="876563"/>
          </a:xfrm>
          <a:prstGeom prst="ellipse">
            <a:avLst/>
          </a:prstGeom>
          <a:ln w="38100"/>
        </p:spPr>
        <p:style>
          <a:lnRef idx="1">
            <a:schemeClr val="accent2"/>
          </a:lnRef>
          <a:fillRef idx="2">
            <a:schemeClr val="accent2"/>
          </a:fillRef>
          <a:effectRef idx="1">
            <a:schemeClr val="accent2"/>
          </a:effectRef>
          <a:fontRef idx="minor">
            <a:schemeClr val="dk1"/>
          </a:fontRef>
        </p:style>
        <p:txBody>
          <a:bodyPr rtlCol="0" anchor="ctr"/>
          <a:lstStyle/>
          <a:p>
            <a:pPr algn="ctr"/>
            <a:r>
              <a:rPr kumimoji="1" lang="ja-JP" altLang="en-US" sz="2000" dirty="0" smtClean="0">
                <a:ln w="0"/>
                <a:solidFill>
                  <a:schemeClr val="tx1"/>
                </a:solidFill>
                <a:effectLst>
                  <a:outerShdw blurRad="38100" dist="19050" dir="2700000" algn="tl" rotWithShape="0">
                    <a:schemeClr val="dk1">
                      <a:alpha val="40000"/>
                    </a:schemeClr>
                  </a:outerShdw>
                </a:effectLst>
              </a:rPr>
              <a:t>画像処理</a:t>
            </a:r>
            <a:r>
              <a:rPr kumimoji="1" lang="en-US" altLang="ja-JP" sz="2000" dirty="0" smtClean="0">
                <a:ln w="0"/>
                <a:solidFill>
                  <a:schemeClr val="tx1"/>
                </a:solidFill>
                <a:effectLst>
                  <a:outerShdw blurRad="38100" dist="19050" dir="2700000" algn="tl" rotWithShape="0">
                    <a:schemeClr val="dk1">
                      <a:alpha val="40000"/>
                    </a:schemeClr>
                  </a:outerShdw>
                </a:effectLst>
              </a:rPr>
              <a:t>(</a:t>
            </a:r>
            <a:r>
              <a:rPr kumimoji="1" lang="ja-JP" altLang="en-US" sz="2000" dirty="0" smtClean="0">
                <a:ln w="0"/>
                <a:solidFill>
                  <a:schemeClr val="tx1"/>
                </a:solidFill>
                <a:effectLst>
                  <a:outerShdw blurRad="38100" dist="19050" dir="2700000" algn="tl" rotWithShape="0">
                    <a:schemeClr val="dk1">
                      <a:alpha val="40000"/>
                    </a:schemeClr>
                  </a:outerShdw>
                </a:effectLst>
              </a:rPr>
              <a:t>顔認識</a:t>
            </a:r>
            <a:r>
              <a:rPr kumimoji="1" lang="en-US" altLang="ja-JP" sz="2000" dirty="0" smtClean="0">
                <a:ln w="0"/>
                <a:solidFill>
                  <a:schemeClr val="tx1"/>
                </a:solidFill>
                <a:effectLst>
                  <a:outerShdw blurRad="38100" dist="19050" dir="2700000" algn="tl" rotWithShape="0">
                    <a:schemeClr val="dk1">
                      <a:alpha val="40000"/>
                    </a:schemeClr>
                  </a:outerShdw>
                </a:effectLst>
              </a:rPr>
              <a:t>)</a:t>
            </a:r>
            <a:br>
              <a:rPr kumimoji="1" lang="en-US" altLang="ja-JP" sz="2000" dirty="0" smtClean="0">
                <a:ln w="0"/>
                <a:solidFill>
                  <a:schemeClr val="tx1"/>
                </a:solidFill>
                <a:effectLst>
                  <a:outerShdw blurRad="38100" dist="19050" dir="2700000" algn="tl" rotWithShape="0">
                    <a:schemeClr val="dk1">
                      <a:alpha val="40000"/>
                    </a:schemeClr>
                  </a:outerShdw>
                </a:effectLst>
              </a:rPr>
            </a:br>
            <a:r>
              <a:rPr kumimoji="1" lang="ja-JP" altLang="en-US" sz="2000" dirty="0" smtClean="0">
                <a:ln w="0"/>
                <a:solidFill>
                  <a:schemeClr val="tx1"/>
                </a:solidFill>
                <a:effectLst>
                  <a:outerShdw blurRad="38100" dist="19050" dir="2700000" algn="tl" rotWithShape="0">
                    <a:schemeClr val="dk1">
                      <a:alpha val="40000"/>
                    </a:schemeClr>
                  </a:outerShdw>
                </a:effectLst>
              </a:rPr>
              <a:t>見守り結果通知</a:t>
            </a:r>
            <a:endParaRPr kumimoji="1" lang="ja-JP" altLang="en-US" sz="2000" dirty="0">
              <a:ln w="0"/>
              <a:solidFill>
                <a:schemeClr val="tx1"/>
              </a:solidFill>
              <a:effectLst>
                <a:outerShdw blurRad="38100" dist="19050" dir="2700000" algn="tl" rotWithShape="0">
                  <a:schemeClr val="dk1">
                    <a:alpha val="40000"/>
                  </a:schemeClr>
                </a:outerShdw>
              </a:effectLst>
            </a:endParaRPr>
          </a:p>
        </p:txBody>
      </p:sp>
      <p:cxnSp>
        <p:nvCxnSpPr>
          <p:cNvPr id="43" name="直線コネクタ 42"/>
          <p:cNvCxnSpPr/>
          <p:nvPr/>
        </p:nvCxnSpPr>
        <p:spPr>
          <a:xfrm>
            <a:off x="1585733" y="2814824"/>
            <a:ext cx="5069711" cy="0"/>
          </a:xfrm>
          <a:prstGeom prst="line">
            <a:avLst/>
          </a:prstGeom>
        </p:spPr>
        <p:style>
          <a:lnRef idx="1">
            <a:schemeClr val="dk1"/>
          </a:lnRef>
          <a:fillRef idx="0">
            <a:schemeClr val="dk1"/>
          </a:fillRef>
          <a:effectRef idx="0">
            <a:schemeClr val="dk1"/>
          </a:effectRef>
          <a:fontRef idx="minor">
            <a:schemeClr val="tx1"/>
          </a:fontRef>
        </p:style>
      </p:cxnSp>
      <p:grpSp>
        <p:nvGrpSpPr>
          <p:cNvPr id="44" name="グループ化 43"/>
          <p:cNvGrpSpPr/>
          <p:nvPr/>
        </p:nvGrpSpPr>
        <p:grpSpPr>
          <a:xfrm>
            <a:off x="3356699" y="1628825"/>
            <a:ext cx="2030844" cy="1219267"/>
            <a:chOff x="5712354" y="2150072"/>
            <a:chExt cx="4050771" cy="2431980"/>
          </a:xfrm>
        </p:grpSpPr>
        <p:pic>
          <p:nvPicPr>
            <p:cNvPr id="45" name="Picture 8" descr="サーバのイラスト（1台）"/>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87042" y="2150072"/>
              <a:ext cx="1714500" cy="1714500"/>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6" descr="雲のイラスト"/>
            <p:cNvPicPr>
              <a:picLocks noChangeAspect="1" noChangeArrowheads="1"/>
            </p:cNvPicPr>
            <p:nvPr/>
          </p:nvPicPr>
          <p:blipFill rotWithShape="1">
            <a:blip r:embed="rId3">
              <a:extLst>
                <a:ext uri="{28A0092B-C50C-407E-A947-70E740481C1C}">
                  <a14:useLocalDpi xmlns:a14="http://schemas.microsoft.com/office/drawing/2010/main" val="0"/>
                </a:ext>
              </a:extLst>
            </a:blip>
            <a:srcRect b="57768"/>
            <a:stretch/>
          </p:blipFill>
          <p:spPr bwMode="auto">
            <a:xfrm>
              <a:off x="5712354" y="2871327"/>
              <a:ext cx="4050771" cy="1710725"/>
            </a:xfrm>
            <a:prstGeom prst="rect">
              <a:avLst/>
            </a:prstGeom>
            <a:noFill/>
            <a:extLst>
              <a:ext uri="{909E8E84-426E-40DD-AFC4-6F175D3DCCD1}">
                <a14:hiddenFill xmlns:a14="http://schemas.microsoft.com/office/drawing/2010/main">
                  <a:solidFill>
                    <a:srgbClr val="FFFFFF"/>
                  </a:solidFill>
                </a14:hiddenFill>
              </a:ext>
            </a:extLst>
          </p:spPr>
        </p:pic>
      </p:grpSp>
      <p:pic>
        <p:nvPicPr>
          <p:cNvPr id="47" name="Picture 4" descr="ドーム形の防犯カメラのイラスト"/>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84550" y="4712905"/>
            <a:ext cx="501183" cy="501183"/>
          </a:xfrm>
          <a:prstGeom prst="rect">
            <a:avLst/>
          </a:prstGeom>
          <a:noFill/>
          <a:extLst>
            <a:ext uri="{909E8E84-426E-40DD-AFC4-6F175D3DCCD1}">
              <a14:hiddenFill xmlns:a14="http://schemas.microsoft.com/office/drawing/2010/main">
                <a:solidFill>
                  <a:srgbClr val="FFFFFF"/>
                </a:solidFill>
              </a14:hiddenFill>
            </a:ext>
          </a:extLst>
        </p:spPr>
      </p:pic>
      <p:cxnSp>
        <p:nvCxnSpPr>
          <p:cNvPr id="48" name="直線矢印コネクタ 47"/>
          <p:cNvCxnSpPr>
            <a:stCxn id="47" idx="0"/>
          </p:cNvCxnSpPr>
          <p:nvPr/>
        </p:nvCxnSpPr>
        <p:spPr>
          <a:xfrm flipV="1">
            <a:off x="1335142" y="2841966"/>
            <a:ext cx="2236753" cy="1870939"/>
          </a:xfrm>
          <a:prstGeom prst="straightConnector1">
            <a:avLst/>
          </a:prstGeom>
          <a:ln w="76200" cmpd="sng">
            <a:tailEnd type="triangle" w="lg" len="lg"/>
          </a:ln>
        </p:spPr>
        <p:style>
          <a:lnRef idx="1">
            <a:schemeClr val="dk1"/>
          </a:lnRef>
          <a:fillRef idx="0">
            <a:schemeClr val="dk1"/>
          </a:fillRef>
          <a:effectRef idx="0">
            <a:schemeClr val="dk1"/>
          </a:effectRef>
          <a:fontRef idx="minor">
            <a:schemeClr val="tx1"/>
          </a:fontRef>
        </p:style>
      </p:cxnSp>
      <p:cxnSp>
        <p:nvCxnSpPr>
          <p:cNvPr id="52" name="直線コネクタ 51"/>
          <p:cNvCxnSpPr/>
          <p:nvPr/>
        </p:nvCxnSpPr>
        <p:spPr>
          <a:xfrm>
            <a:off x="700779" y="5305098"/>
            <a:ext cx="7049367" cy="0"/>
          </a:xfrm>
          <a:prstGeom prst="line">
            <a:avLst/>
          </a:prstGeom>
        </p:spPr>
        <p:style>
          <a:lnRef idx="1">
            <a:schemeClr val="dk1"/>
          </a:lnRef>
          <a:fillRef idx="0">
            <a:schemeClr val="dk1"/>
          </a:fillRef>
          <a:effectRef idx="0">
            <a:schemeClr val="dk1"/>
          </a:effectRef>
          <a:fontRef idx="minor">
            <a:schemeClr val="tx1"/>
          </a:fontRef>
        </p:style>
      </p:cxnSp>
      <p:sp>
        <p:nvSpPr>
          <p:cNvPr id="60" name="テキスト ボックス 59"/>
          <p:cNvSpPr txBox="1"/>
          <p:nvPr/>
        </p:nvSpPr>
        <p:spPr>
          <a:xfrm>
            <a:off x="64561" y="843061"/>
            <a:ext cx="7987239" cy="830997"/>
          </a:xfrm>
          <a:prstGeom prst="rect">
            <a:avLst/>
          </a:prstGeom>
          <a:noFill/>
        </p:spPr>
        <p:txBody>
          <a:bodyPr wrap="square" rtlCol="0">
            <a:spAutoFit/>
          </a:bodyPr>
          <a:lstStyle/>
          <a:p>
            <a:pPr algn="ctr"/>
            <a:r>
              <a:rPr kumimoji="1" lang="ja-JP" altLang="en-US" sz="2400" dirty="0" smtClean="0"/>
              <a:t>提案アーキテクチャ</a:t>
            </a:r>
            <a:endParaRPr kumimoji="1" lang="en-US" altLang="ja-JP" sz="2400" dirty="0" smtClean="0"/>
          </a:p>
          <a:p>
            <a:pPr algn="ctr"/>
            <a:r>
              <a:rPr lang="ja-JP" altLang="en-US" sz="2400" dirty="0"/>
              <a:t>「地産地消型</a:t>
            </a:r>
            <a:r>
              <a:rPr lang="ja-JP" altLang="en-US" sz="2400" dirty="0" smtClean="0"/>
              <a:t>ネットワークアーキテクチャ</a:t>
            </a:r>
            <a:r>
              <a:rPr lang="en-US" altLang="ja-JP" sz="2400" dirty="0" smtClean="0"/>
              <a:t>(LPLC</a:t>
            </a:r>
            <a:r>
              <a:rPr lang="ja-JP" altLang="en-US" sz="2400" dirty="0" smtClean="0"/>
              <a:t>モデル</a:t>
            </a:r>
            <a:r>
              <a:rPr lang="en-US" altLang="ja-JP" sz="2400" dirty="0" smtClean="0"/>
              <a:t>)</a:t>
            </a:r>
            <a:r>
              <a:rPr lang="ja-JP" altLang="en-US" sz="2400" dirty="0" smtClean="0"/>
              <a:t>」</a:t>
            </a:r>
            <a:endParaRPr kumimoji="1" lang="ja-JP" altLang="en-US" sz="2400" dirty="0"/>
          </a:p>
        </p:txBody>
      </p:sp>
      <p:pic>
        <p:nvPicPr>
          <p:cNvPr id="61" name="Picture 2" descr="スマホの地図アプリを見ている人のイラスト（女性）"/>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03854" y="2144793"/>
            <a:ext cx="1714500" cy="1714500"/>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4" descr="旅行に行く学生のイラスト（学ラン・男性1）"/>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472370" y="2009698"/>
            <a:ext cx="330530" cy="609272"/>
          </a:xfrm>
          <a:prstGeom prst="rect">
            <a:avLst/>
          </a:prstGeom>
          <a:noFill/>
          <a:extLst>
            <a:ext uri="{909E8E84-426E-40DD-AFC4-6F175D3DCCD1}">
              <a14:hiddenFill xmlns:a14="http://schemas.microsoft.com/office/drawing/2010/main">
                <a:solidFill>
                  <a:srgbClr val="FFFFFF"/>
                </a:solidFill>
              </a14:hiddenFill>
            </a:ext>
          </a:extLst>
        </p:spPr>
      </p:pic>
      <p:pic>
        <p:nvPicPr>
          <p:cNvPr id="74" name="Picture 4" descr="ドーム形の防犯カメラのイラスト"/>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415288" y="4712905"/>
            <a:ext cx="501183" cy="501183"/>
          </a:xfrm>
          <a:prstGeom prst="rect">
            <a:avLst/>
          </a:prstGeom>
          <a:noFill/>
          <a:extLst>
            <a:ext uri="{909E8E84-426E-40DD-AFC4-6F175D3DCCD1}">
              <a14:hiddenFill xmlns:a14="http://schemas.microsoft.com/office/drawing/2010/main">
                <a:solidFill>
                  <a:srgbClr val="FFFFFF"/>
                </a:solidFill>
              </a14:hiddenFill>
            </a:ext>
          </a:extLst>
        </p:spPr>
      </p:pic>
      <p:cxnSp>
        <p:nvCxnSpPr>
          <p:cNvPr id="75" name="直線矢印コネクタ 74"/>
          <p:cNvCxnSpPr>
            <a:stCxn id="74" idx="0"/>
          </p:cNvCxnSpPr>
          <p:nvPr/>
        </p:nvCxnSpPr>
        <p:spPr>
          <a:xfrm flipV="1">
            <a:off x="2665880" y="2814824"/>
            <a:ext cx="1345366" cy="1898081"/>
          </a:xfrm>
          <a:prstGeom prst="straightConnector1">
            <a:avLst/>
          </a:prstGeom>
          <a:ln w="76200" cmpd="sng">
            <a:tailEnd type="triangle" w="lg" len="lg"/>
          </a:ln>
        </p:spPr>
        <p:style>
          <a:lnRef idx="1">
            <a:schemeClr val="dk1"/>
          </a:lnRef>
          <a:fillRef idx="0">
            <a:schemeClr val="dk1"/>
          </a:fillRef>
          <a:effectRef idx="0">
            <a:schemeClr val="dk1"/>
          </a:effectRef>
          <a:fontRef idx="minor">
            <a:schemeClr val="tx1"/>
          </a:fontRef>
        </p:style>
      </p:cxnSp>
      <p:pic>
        <p:nvPicPr>
          <p:cNvPr id="78" name="Picture 4" descr="ドーム形の防犯カメラのイラスト"/>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689488" y="4712905"/>
            <a:ext cx="501183" cy="501183"/>
          </a:xfrm>
          <a:prstGeom prst="rect">
            <a:avLst/>
          </a:prstGeom>
          <a:noFill/>
          <a:extLst>
            <a:ext uri="{909E8E84-426E-40DD-AFC4-6F175D3DCCD1}">
              <a14:hiddenFill xmlns:a14="http://schemas.microsoft.com/office/drawing/2010/main">
                <a:solidFill>
                  <a:srgbClr val="FFFFFF"/>
                </a:solidFill>
              </a14:hiddenFill>
            </a:ext>
          </a:extLst>
        </p:spPr>
      </p:pic>
      <p:pic>
        <p:nvPicPr>
          <p:cNvPr id="82" name="Picture 4" descr="ドーム形の防犯カメラのイラスト"/>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989791" y="4712905"/>
            <a:ext cx="501183" cy="501183"/>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町のライン素材（木あり）"/>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5894" y="5897292"/>
            <a:ext cx="8916030" cy="728144"/>
          </a:xfrm>
          <a:prstGeom prst="rect">
            <a:avLst/>
          </a:prstGeom>
          <a:noFill/>
          <a:extLst>
            <a:ext uri="{909E8E84-426E-40DD-AFC4-6F175D3DCCD1}">
              <a14:hiddenFill xmlns:a14="http://schemas.microsoft.com/office/drawing/2010/main">
                <a:solidFill>
                  <a:srgbClr val="FFFFFF"/>
                </a:solidFill>
              </a14:hiddenFill>
            </a:ext>
          </a:extLst>
        </p:spPr>
      </p:pic>
      <p:pic>
        <p:nvPicPr>
          <p:cNvPr id="86" name="Picture 4" descr="ドーム形の防犯カメラのイラスト"/>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20577" y="4712905"/>
            <a:ext cx="501183" cy="501183"/>
          </a:xfrm>
          <a:prstGeom prst="rect">
            <a:avLst/>
          </a:prstGeom>
          <a:noFill/>
          <a:extLst>
            <a:ext uri="{909E8E84-426E-40DD-AFC4-6F175D3DCCD1}">
              <a14:hiddenFill xmlns:a14="http://schemas.microsoft.com/office/drawing/2010/main">
                <a:solidFill>
                  <a:srgbClr val="FFFFFF"/>
                </a:solidFill>
              </a14:hiddenFill>
            </a:ext>
          </a:extLst>
        </p:spPr>
      </p:pic>
      <p:pic>
        <p:nvPicPr>
          <p:cNvPr id="109" name="Picture 4" descr="旅行に行く学生のイラスト（学ラン・男性1）"/>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814361" y="5396109"/>
            <a:ext cx="639157" cy="1178170"/>
          </a:xfrm>
          <a:prstGeom prst="rect">
            <a:avLst/>
          </a:prstGeom>
          <a:noFill/>
          <a:extLst>
            <a:ext uri="{909E8E84-426E-40DD-AFC4-6F175D3DCCD1}">
              <a14:hiddenFill xmlns:a14="http://schemas.microsoft.com/office/drawing/2010/main">
                <a:solidFill>
                  <a:srgbClr val="FFFFFF"/>
                </a:solidFill>
              </a14:hiddenFill>
            </a:ext>
          </a:extLst>
        </p:spPr>
      </p:pic>
      <p:pic>
        <p:nvPicPr>
          <p:cNvPr id="111" name="Picture 4" descr="歩く男性会社員のイラスト"/>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588331" y="5438439"/>
            <a:ext cx="982838" cy="982838"/>
          </a:xfrm>
          <a:prstGeom prst="rect">
            <a:avLst/>
          </a:prstGeom>
          <a:noFill/>
          <a:extLst>
            <a:ext uri="{909E8E84-426E-40DD-AFC4-6F175D3DCCD1}">
              <a14:hiddenFill xmlns:a14="http://schemas.microsoft.com/office/drawing/2010/main">
                <a:solidFill>
                  <a:srgbClr val="FFFFFF"/>
                </a:solidFill>
              </a14:hiddenFill>
            </a:ext>
          </a:extLst>
        </p:spPr>
      </p:pic>
      <p:pic>
        <p:nvPicPr>
          <p:cNvPr id="112" name="Picture 6" descr="歩く女性会社員のイラスト"/>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611380" y="5498341"/>
            <a:ext cx="922936" cy="922936"/>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 descr="Wi-Fi無線ルーターのイラスト"/>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361482" y="4619226"/>
            <a:ext cx="699093" cy="699093"/>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 descr="Wi-Fi無線ルーターのイラスト"/>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716827" y="4619226"/>
            <a:ext cx="699093" cy="699093"/>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 descr="Wi-Fi無線ルーターのイラスト"/>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995414" y="4619226"/>
            <a:ext cx="699093" cy="699093"/>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Wi-Fi無線ルーターのイラスト"/>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341984" y="4619226"/>
            <a:ext cx="699093" cy="699093"/>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Wi-Fi無線ルーターのイラスト"/>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642939" y="4619226"/>
            <a:ext cx="699093" cy="699093"/>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descr="スマートフォン・スマホのイラスト"/>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190522" y="5806281"/>
            <a:ext cx="432051" cy="432051"/>
          </a:xfrm>
          <a:prstGeom prst="rect">
            <a:avLst/>
          </a:prstGeom>
          <a:noFill/>
          <a:extLst>
            <a:ext uri="{909E8E84-426E-40DD-AFC4-6F175D3DCCD1}">
              <a14:hiddenFill xmlns:a14="http://schemas.microsoft.com/office/drawing/2010/main">
                <a:solidFill>
                  <a:srgbClr val="FFFFFF"/>
                </a:solidFill>
              </a14:hiddenFill>
            </a:ext>
          </a:extLst>
        </p:spPr>
      </p:pic>
      <p:sp>
        <p:nvSpPr>
          <p:cNvPr id="3" name="円/楕円 2"/>
          <p:cNvSpPr/>
          <p:nvPr/>
        </p:nvSpPr>
        <p:spPr>
          <a:xfrm>
            <a:off x="450503" y="4267765"/>
            <a:ext cx="3255164" cy="2357671"/>
          </a:xfrm>
          <a:prstGeom prst="ellipse">
            <a:avLst/>
          </a:prstGeom>
          <a:noFill/>
          <a:ln w="76200"/>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155275684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研究動機</a:t>
            </a:r>
            <a:endParaRPr kumimoji="1" lang="ja-JP" altLang="en-US" dirty="0"/>
          </a:p>
        </p:txBody>
      </p:sp>
      <p:sp>
        <p:nvSpPr>
          <p:cNvPr id="8" name="テキスト ボックス 7"/>
          <p:cNvSpPr txBox="1"/>
          <p:nvPr/>
        </p:nvSpPr>
        <p:spPr>
          <a:xfrm>
            <a:off x="863600" y="1151466"/>
            <a:ext cx="7391401" cy="1384995"/>
          </a:xfrm>
          <a:prstGeom prst="rect">
            <a:avLst/>
          </a:prstGeom>
          <a:noFill/>
        </p:spPr>
        <p:txBody>
          <a:bodyPr wrap="square" rtlCol="0">
            <a:spAutoFit/>
          </a:bodyPr>
          <a:lstStyle/>
          <a:p>
            <a:r>
              <a:rPr kumimoji="1" lang="en-US" altLang="ja-JP" sz="2800" dirty="0" smtClean="0"/>
              <a:t>LPLC</a:t>
            </a:r>
            <a:r>
              <a:rPr kumimoji="1" lang="ja-JP" altLang="en-US" sz="2800" dirty="0" smtClean="0"/>
              <a:t>モデルについて</a:t>
            </a:r>
            <a:r>
              <a:rPr kumimoji="1" lang="en-US" altLang="ja-JP" sz="2800" dirty="0" smtClean="0"/>
              <a:t/>
            </a:r>
            <a:br>
              <a:rPr kumimoji="1" lang="en-US" altLang="ja-JP" sz="2800" dirty="0" smtClean="0"/>
            </a:br>
            <a:r>
              <a:rPr kumimoji="1" lang="ja-JP" altLang="en-US" sz="2800" dirty="0" smtClean="0">
                <a:solidFill>
                  <a:srgbClr val="0070C0"/>
                </a:solidFill>
              </a:rPr>
              <a:t>定性評価</a:t>
            </a:r>
            <a:r>
              <a:rPr kumimoji="1" lang="ja-JP" altLang="en-US" sz="2800" dirty="0" smtClean="0"/>
              <a:t>から有効であるとわかっていた</a:t>
            </a:r>
            <a:r>
              <a:rPr lang="ja-JP" altLang="en-US" sz="2800" dirty="0" smtClean="0"/>
              <a:t>が</a:t>
            </a:r>
            <a:endParaRPr lang="en-US" altLang="ja-JP" sz="2800" dirty="0" smtClean="0"/>
          </a:p>
          <a:p>
            <a:r>
              <a:rPr kumimoji="1" lang="ja-JP" altLang="en-US" sz="2800" dirty="0" smtClean="0">
                <a:solidFill>
                  <a:srgbClr val="FF0000"/>
                </a:solidFill>
              </a:rPr>
              <a:t>定量評価</a:t>
            </a:r>
            <a:r>
              <a:rPr lang="ja-JP" altLang="en-US" sz="2800" dirty="0" smtClean="0"/>
              <a:t>には至っていなかった</a:t>
            </a:r>
            <a:endParaRPr kumimoji="1" lang="ja-JP" altLang="en-US" sz="2800" dirty="0"/>
          </a:p>
        </p:txBody>
      </p:sp>
      <p:graphicFrame>
        <p:nvGraphicFramePr>
          <p:cNvPr id="10" name="表 9"/>
          <p:cNvGraphicFramePr>
            <a:graphicFrameLocks noGrp="1"/>
          </p:cNvGraphicFramePr>
          <p:nvPr>
            <p:extLst>
              <p:ext uri="{D42A27DB-BD31-4B8C-83A1-F6EECF244321}">
                <p14:modId xmlns:p14="http://schemas.microsoft.com/office/powerpoint/2010/main" val="3694355820"/>
              </p:ext>
            </p:extLst>
          </p:nvPr>
        </p:nvGraphicFramePr>
        <p:xfrm>
          <a:off x="515351" y="2536461"/>
          <a:ext cx="7844955" cy="1601542"/>
        </p:xfrm>
        <a:graphic>
          <a:graphicData uri="http://schemas.openxmlformats.org/drawingml/2006/table">
            <a:tbl>
              <a:tblPr/>
              <a:tblGrid>
                <a:gridCol w="2539135">
                  <a:extLst>
                    <a:ext uri="{9D8B030D-6E8A-4147-A177-3AD203B41FA5}">
                      <a16:colId xmlns:a16="http://schemas.microsoft.com/office/drawing/2014/main" val="3933394759"/>
                    </a:ext>
                  </a:extLst>
                </a:gridCol>
                <a:gridCol w="1845503">
                  <a:extLst>
                    <a:ext uri="{9D8B030D-6E8A-4147-A177-3AD203B41FA5}">
                      <a16:colId xmlns:a16="http://schemas.microsoft.com/office/drawing/2014/main" val="2244594169"/>
                    </a:ext>
                  </a:extLst>
                </a:gridCol>
                <a:gridCol w="1845503">
                  <a:extLst>
                    <a:ext uri="{9D8B030D-6E8A-4147-A177-3AD203B41FA5}">
                      <a16:colId xmlns:a16="http://schemas.microsoft.com/office/drawing/2014/main" val="108495943"/>
                    </a:ext>
                  </a:extLst>
                </a:gridCol>
                <a:gridCol w="1614814">
                  <a:extLst>
                    <a:ext uri="{9D8B030D-6E8A-4147-A177-3AD203B41FA5}">
                      <a16:colId xmlns:a16="http://schemas.microsoft.com/office/drawing/2014/main" val="2781141005"/>
                    </a:ext>
                  </a:extLst>
                </a:gridCol>
              </a:tblGrid>
              <a:tr h="384110">
                <a:tc>
                  <a:txBody>
                    <a:bodyPr/>
                    <a:lstStyle/>
                    <a:p>
                      <a:pPr algn="ctr">
                        <a:lnSpc>
                          <a:spcPts val="900"/>
                        </a:lnSpc>
                        <a:spcAft>
                          <a:spcPts val="0"/>
                        </a:spcAft>
                      </a:pPr>
                      <a:r>
                        <a:rPr lang="en-US" sz="1600" kern="100" dirty="0">
                          <a:effectLst/>
                          <a:latin typeface="Meiryo UI" panose="020B0604030504040204" pitchFamily="50" charset="-128"/>
                          <a:ea typeface="Meiryo UI" panose="020B0604030504040204" pitchFamily="50" charset="-128"/>
                          <a:cs typeface="Times New Roman" panose="02020603050405020304" pitchFamily="18" charset="0"/>
                        </a:rPr>
                        <a:t> </a:t>
                      </a:r>
                      <a:endParaRPr lang="ja-JP" sz="2700" kern="100" dirty="0">
                        <a:effectLst/>
                        <a:latin typeface="Meiryo UI" panose="020B0604030504040204" pitchFamily="50" charset="-128"/>
                        <a:ea typeface="Meiryo UI" panose="020B0604030504040204" pitchFamily="50" charset="-128"/>
                        <a:cs typeface="Times New Roman" panose="02020603050405020304" pitchFamily="18" charset="0"/>
                      </a:endParaRPr>
                    </a:p>
                  </a:txBody>
                  <a:tcPr marL="161131" marR="161131" marT="45572" marB="45572" anchor="ctr" anchorCtr="1">
                    <a:lnL>
                      <a:noFill/>
                    </a:lnL>
                    <a:lnR w="12700" cap="flat" cmpd="sng" algn="ctr">
                      <a:solidFill>
                        <a:srgbClr val="000000"/>
                      </a:solidFill>
                      <a:prstDash val="solid"/>
                      <a:round/>
                      <a:headEnd type="none" w="med" len="med"/>
                      <a:tailEnd type="none" w="med" len="med"/>
                    </a:lnR>
                    <a:lnT w="19050" cap="flat" cmpd="dbl"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900"/>
                        </a:lnSpc>
                        <a:spcAft>
                          <a:spcPts val="0"/>
                        </a:spcAft>
                      </a:pPr>
                      <a:r>
                        <a:rPr lang="ja-JP" sz="1600" kern="100" dirty="0">
                          <a:effectLst/>
                          <a:latin typeface="Meiryo UI" panose="020B0604030504040204" pitchFamily="50" charset="-128"/>
                          <a:ea typeface="Meiryo UI" panose="020B0604030504040204" pitchFamily="50" charset="-128"/>
                          <a:cs typeface="Times New Roman" panose="02020603050405020304" pitchFamily="18" charset="0"/>
                        </a:rPr>
                        <a:t>提案モデル</a:t>
                      </a:r>
                      <a:endParaRPr lang="ja-JP" sz="2700" kern="100" dirty="0">
                        <a:effectLst/>
                        <a:latin typeface="Meiryo UI" panose="020B0604030504040204" pitchFamily="50" charset="-128"/>
                        <a:ea typeface="Meiryo UI" panose="020B0604030504040204" pitchFamily="50" charset="-128"/>
                        <a:cs typeface="Times New Roman" panose="02020603050405020304" pitchFamily="18" charset="0"/>
                      </a:endParaRPr>
                    </a:p>
                  </a:txBody>
                  <a:tcPr marL="161131" marR="161131" marT="45572" marB="45572"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dbl"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900"/>
                        </a:lnSpc>
                        <a:spcAft>
                          <a:spcPts val="0"/>
                        </a:spcAft>
                      </a:pPr>
                      <a:r>
                        <a:rPr lang="ja-JP" sz="1600" kern="100" dirty="0">
                          <a:effectLst/>
                          <a:latin typeface="Meiryo UI" panose="020B0604030504040204" pitchFamily="50" charset="-128"/>
                          <a:ea typeface="Meiryo UI" panose="020B0604030504040204" pitchFamily="50" charset="-128"/>
                          <a:cs typeface="Times New Roman" panose="02020603050405020304" pitchFamily="18" charset="0"/>
                        </a:rPr>
                        <a:t>クラウドモデル</a:t>
                      </a:r>
                      <a:endParaRPr lang="ja-JP" sz="2700" kern="100" dirty="0">
                        <a:effectLst/>
                        <a:latin typeface="Meiryo UI" panose="020B0604030504040204" pitchFamily="50" charset="-128"/>
                        <a:ea typeface="Meiryo UI" panose="020B0604030504040204" pitchFamily="50" charset="-128"/>
                        <a:cs typeface="Times New Roman" panose="02020603050405020304" pitchFamily="18" charset="0"/>
                      </a:endParaRPr>
                    </a:p>
                  </a:txBody>
                  <a:tcPr marL="161131" marR="161131" marT="45572" marB="45572"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dbl"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900"/>
                        </a:lnSpc>
                        <a:spcAft>
                          <a:spcPts val="0"/>
                        </a:spcAft>
                      </a:pPr>
                      <a:r>
                        <a:rPr lang="ja-JP" sz="1600" kern="100">
                          <a:effectLst/>
                          <a:latin typeface="Meiryo UI" panose="020B0604030504040204" pitchFamily="50" charset="-128"/>
                          <a:ea typeface="Meiryo UI" panose="020B0604030504040204" pitchFamily="50" charset="-128"/>
                          <a:cs typeface="Times New Roman" panose="02020603050405020304" pitchFamily="18" charset="0"/>
                        </a:rPr>
                        <a:t>エッジモデル</a:t>
                      </a:r>
                      <a:endParaRPr lang="ja-JP" sz="2700" kern="100">
                        <a:effectLst/>
                        <a:latin typeface="Meiryo UI" panose="020B0604030504040204" pitchFamily="50" charset="-128"/>
                        <a:ea typeface="Meiryo UI" panose="020B0604030504040204" pitchFamily="50" charset="-128"/>
                        <a:cs typeface="Times New Roman" panose="02020603050405020304" pitchFamily="18" charset="0"/>
                      </a:endParaRPr>
                    </a:p>
                  </a:txBody>
                  <a:tcPr marL="161131" marR="161131" marT="45572" marB="45572" anchor="ctr" anchorCtr="1">
                    <a:lnL w="12700" cap="flat" cmpd="sng" algn="ctr">
                      <a:solidFill>
                        <a:srgbClr val="000000"/>
                      </a:solidFill>
                      <a:prstDash val="solid"/>
                      <a:round/>
                      <a:headEnd type="none" w="med" len="med"/>
                      <a:tailEnd type="none" w="med" len="med"/>
                    </a:lnL>
                    <a:lnR>
                      <a:noFill/>
                    </a:lnR>
                    <a:lnT w="19050" cap="flat" cmpd="dbl"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66373754"/>
                  </a:ext>
                </a:extLst>
              </a:tr>
              <a:tr h="416661">
                <a:tc>
                  <a:txBody>
                    <a:bodyPr/>
                    <a:lstStyle/>
                    <a:p>
                      <a:pPr algn="just">
                        <a:lnSpc>
                          <a:spcPts val="900"/>
                        </a:lnSpc>
                        <a:spcAft>
                          <a:spcPts val="0"/>
                        </a:spcAft>
                      </a:pPr>
                      <a:r>
                        <a:rPr lang="ja-JP" sz="1600" b="1" kern="100">
                          <a:effectLst/>
                          <a:latin typeface="Meiryo UI" panose="020B0604030504040204" pitchFamily="50" charset="-128"/>
                          <a:ea typeface="Meiryo UI" panose="020B0604030504040204" pitchFamily="50" charset="-128"/>
                          <a:cs typeface="Times New Roman" panose="02020603050405020304" pitchFamily="18" charset="0"/>
                        </a:rPr>
                        <a:t>無関係なデータの流出性</a:t>
                      </a:r>
                      <a:endParaRPr lang="ja-JP" sz="2700" kern="100">
                        <a:effectLst/>
                        <a:latin typeface="Meiryo UI" panose="020B0604030504040204" pitchFamily="50" charset="-128"/>
                        <a:ea typeface="Meiryo UI" panose="020B0604030504040204" pitchFamily="50" charset="-128"/>
                        <a:cs typeface="Times New Roman" panose="02020603050405020304" pitchFamily="18" charset="0"/>
                      </a:endParaRPr>
                    </a:p>
                  </a:txBody>
                  <a:tcPr marL="161131" marR="161131" marT="45572" marB="45572" anchor="ctr" anchorCtr="1">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900"/>
                        </a:lnSpc>
                        <a:spcAft>
                          <a:spcPts val="0"/>
                        </a:spcAft>
                      </a:pPr>
                      <a:r>
                        <a:rPr lang="ja-JP" sz="1600" b="1" kern="100" dirty="0">
                          <a:solidFill>
                            <a:srgbClr val="FF0000"/>
                          </a:solidFill>
                          <a:effectLst/>
                          <a:latin typeface="Meiryo UI" panose="020B0604030504040204" pitchFamily="50" charset="-128"/>
                          <a:ea typeface="Meiryo UI" panose="020B0604030504040204" pitchFamily="50" charset="-128"/>
                          <a:cs typeface="Times New Roman" panose="02020603050405020304" pitchFamily="18" charset="0"/>
                        </a:rPr>
                        <a:t>小</a:t>
                      </a:r>
                      <a:endParaRPr lang="ja-JP" sz="2700" kern="100" dirty="0">
                        <a:solidFill>
                          <a:srgbClr val="FF0000"/>
                        </a:solidFill>
                        <a:effectLst/>
                        <a:latin typeface="Meiryo UI" panose="020B0604030504040204" pitchFamily="50" charset="-128"/>
                        <a:ea typeface="Meiryo UI" panose="020B0604030504040204" pitchFamily="50" charset="-128"/>
                        <a:cs typeface="Times New Roman" panose="02020603050405020304" pitchFamily="18" charset="0"/>
                      </a:endParaRPr>
                    </a:p>
                  </a:txBody>
                  <a:tcPr marL="161131" marR="161131" marT="45572" marB="45572"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900"/>
                        </a:lnSpc>
                        <a:spcAft>
                          <a:spcPts val="0"/>
                        </a:spcAft>
                      </a:pPr>
                      <a:r>
                        <a:rPr lang="ja-JP" sz="1600" kern="100" dirty="0">
                          <a:solidFill>
                            <a:srgbClr val="0000CC"/>
                          </a:solidFill>
                          <a:effectLst/>
                          <a:latin typeface="Meiryo UI" panose="020B0604030504040204" pitchFamily="50" charset="-128"/>
                          <a:ea typeface="Meiryo UI" panose="020B0604030504040204" pitchFamily="50" charset="-128"/>
                          <a:cs typeface="Times New Roman" panose="02020603050405020304" pitchFamily="18" charset="0"/>
                        </a:rPr>
                        <a:t>大</a:t>
                      </a:r>
                      <a:endParaRPr lang="ja-JP" sz="2700" kern="100" dirty="0">
                        <a:solidFill>
                          <a:srgbClr val="0000CC"/>
                        </a:solidFill>
                        <a:effectLst/>
                        <a:latin typeface="Meiryo UI" panose="020B0604030504040204" pitchFamily="50" charset="-128"/>
                        <a:ea typeface="Meiryo UI" panose="020B0604030504040204" pitchFamily="50" charset="-128"/>
                        <a:cs typeface="Times New Roman" panose="02020603050405020304" pitchFamily="18" charset="0"/>
                      </a:endParaRPr>
                    </a:p>
                  </a:txBody>
                  <a:tcPr marL="161131" marR="161131" marT="45572" marB="45572"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000"/>
                        </a:lnSpc>
                        <a:spcAft>
                          <a:spcPts val="0"/>
                        </a:spcAft>
                        <a:tabLst>
                          <a:tab pos="325755" algn="l"/>
                        </a:tabLst>
                      </a:pPr>
                      <a:r>
                        <a:rPr lang="ja-JP" sz="1600" kern="100" dirty="0">
                          <a:solidFill>
                            <a:srgbClr val="FF0000"/>
                          </a:solidFill>
                          <a:effectLst/>
                          <a:latin typeface="Meiryo UI" panose="020B0604030504040204" pitchFamily="50" charset="-128"/>
                          <a:ea typeface="Meiryo UI" panose="020B0604030504040204" pitchFamily="50" charset="-128"/>
                        </a:rPr>
                        <a:t>小</a:t>
                      </a:r>
                      <a:endParaRPr lang="ja-JP" sz="2000" kern="100" dirty="0">
                        <a:solidFill>
                          <a:srgbClr val="FF0000"/>
                        </a:solidFill>
                        <a:effectLst/>
                        <a:latin typeface="Meiryo UI" panose="020B0604030504040204" pitchFamily="50" charset="-128"/>
                        <a:ea typeface="Meiryo UI" panose="020B0604030504040204" pitchFamily="50" charset="-128"/>
                      </a:endParaRPr>
                    </a:p>
                  </a:txBody>
                  <a:tcPr marL="161131" marR="161131" marT="45572" marB="45572" anchor="ctr" anchorCtr="1">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62006969"/>
                  </a:ext>
                </a:extLst>
              </a:tr>
              <a:tr h="384110">
                <a:tc>
                  <a:txBody>
                    <a:bodyPr/>
                    <a:lstStyle/>
                    <a:p>
                      <a:pPr algn="just">
                        <a:lnSpc>
                          <a:spcPts val="900"/>
                        </a:lnSpc>
                        <a:spcAft>
                          <a:spcPts val="0"/>
                        </a:spcAft>
                      </a:pPr>
                      <a:r>
                        <a:rPr lang="ja-JP" sz="1600" b="1" kern="100" dirty="0">
                          <a:effectLst/>
                          <a:latin typeface="Meiryo UI" panose="020B0604030504040204" pitchFamily="50" charset="-128"/>
                          <a:ea typeface="Meiryo UI" panose="020B0604030504040204" pitchFamily="50" charset="-128"/>
                          <a:cs typeface="Times New Roman" panose="02020603050405020304" pitchFamily="18" charset="0"/>
                        </a:rPr>
                        <a:t>フィルタデータ</a:t>
                      </a:r>
                      <a:r>
                        <a:rPr lang="ja-JP" sz="1600" b="1" kern="100" dirty="0" smtClean="0">
                          <a:effectLst/>
                          <a:latin typeface="Meiryo UI" panose="020B0604030504040204" pitchFamily="50" charset="-128"/>
                          <a:ea typeface="Meiryo UI" panose="020B0604030504040204" pitchFamily="50" charset="-128"/>
                          <a:cs typeface="Times New Roman" panose="02020603050405020304" pitchFamily="18" charset="0"/>
                        </a:rPr>
                        <a:t>の</a:t>
                      </a:r>
                      <a:r>
                        <a:rPr lang="ja-JP" altLang="en-US" sz="1600" b="1" kern="100" dirty="0" smtClean="0">
                          <a:effectLst/>
                          <a:latin typeface="Meiryo UI" panose="020B0604030504040204" pitchFamily="50" charset="-128"/>
                          <a:ea typeface="Meiryo UI" panose="020B0604030504040204" pitchFamily="50" charset="-128"/>
                          <a:cs typeface="Times New Roman" panose="02020603050405020304" pitchFamily="18" charset="0"/>
                        </a:rPr>
                        <a:t>拡散</a:t>
                      </a:r>
                      <a:r>
                        <a:rPr lang="ja-JP" sz="1600" b="1" kern="100" dirty="0" smtClean="0">
                          <a:effectLst/>
                          <a:latin typeface="Meiryo UI" panose="020B0604030504040204" pitchFamily="50" charset="-128"/>
                          <a:ea typeface="Meiryo UI" panose="020B0604030504040204" pitchFamily="50" charset="-128"/>
                          <a:cs typeface="Times New Roman" panose="02020603050405020304" pitchFamily="18" charset="0"/>
                        </a:rPr>
                        <a:t>性</a:t>
                      </a:r>
                      <a:endParaRPr lang="ja-JP" sz="2700" kern="100" dirty="0">
                        <a:effectLst/>
                        <a:latin typeface="Meiryo UI" panose="020B0604030504040204" pitchFamily="50" charset="-128"/>
                        <a:ea typeface="Meiryo UI" panose="020B0604030504040204" pitchFamily="50" charset="-128"/>
                        <a:cs typeface="Times New Roman" panose="02020603050405020304" pitchFamily="18" charset="0"/>
                      </a:endParaRPr>
                    </a:p>
                  </a:txBody>
                  <a:tcPr marL="161131" marR="161131" marT="45572" marB="45572" anchor="ctr" anchorCtr="1">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900"/>
                        </a:lnSpc>
                        <a:spcAft>
                          <a:spcPts val="0"/>
                        </a:spcAft>
                      </a:pPr>
                      <a:r>
                        <a:rPr lang="ja-JP" sz="1600" b="1" kern="100" dirty="0">
                          <a:solidFill>
                            <a:srgbClr val="FF0000"/>
                          </a:solidFill>
                          <a:effectLst/>
                          <a:latin typeface="Meiryo UI" panose="020B0604030504040204" pitchFamily="50" charset="-128"/>
                          <a:ea typeface="Meiryo UI" panose="020B0604030504040204" pitchFamily="50" charset="-128"/>
                          <a:cs typeface="Times New Roman" panose="02020603050405020304" pitchFamily="18" charset="0"/>
                        </a:rPr>
                        <a:t>小</a:t>
                      </a:r>
                      <a:endParaRPr lang="ja-JP" sz="2700" kern="100" dirty="0">
                        <a:solidFill>
                          <a:srgbClr val="FF0000"/>
                        </a:solidFill>
                        <a:effectLst/>
                        <a:latin typeface="Meiryo UI" panose="020B0604030504040204" pitchFamily="50" charset="-128"/>
                        <a:ea typeface="Meiryo UI" panose="020B0604030504040204" pitchFamily="50" charset="-128"/>
                        <a:cs typeface="Times New Roman" panose="02020603050405020304" pitchFamily="18" charset="0"/>
                      </a:endParaRPr>
                    </a:p>
                  </a:txBody>
                  <a:tcPr marL="161131" marR="161131" marT="45572" marB="45572"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900"/>
                        </a:lnSpc>
                        <a:spcAft>
                          <a:spcPts val="0"/>
                        </a:spcAft>
                      </a:pPr>
                      <a:r>
                        <a:rPr lang="ja-JP" sz="1600" b="1" kern="100" dirty="0">
                          <a:solidFill>
                            <a:srgbClr val="FF0000"/>
                          </a:solidFill>
                          <a:effectLst/>
                          <a:latin typeface="Meiryo UI" panose="020B0604030504040204" pitchFamily="50" charset="-128"/>
                          <a:ea typeface="Meiryo UI" panose="020B0604030504040204" pitchFamily="50" charset="-128"/>
                          <a:cs typeface="Times New Roman" panose="02020603050405020304" pitchFamily="18" charset="0"/>
                        </a:rPr>
                        <a:t>小</a:t>
                      </a:r>
                      <a:endParaRPr lang="ja-JP" sz="2700" kern="100" dirty="0">
                        <a:solidFill>
                          <a:srgbClr val="FF0000"/>
                        </a:solidFill>
                        <a:effectLst/>
                        <a:latin typeface="Meiryo UI" panose="020B0604030504040204" pitchFamily="50" charset="-128"/>
                        <a:ea typeface="Meiryo UI" panose="020B0604030504040204" pitchFamily="50" charset="-128"/>
                        <a:cs typeface="Times New Roman" panose="02020603050405020304" pitchFamily="18" charset="0"/>
                      </a:endParaRPr>
                    </a:p>
                  </a:txBody>
                  <a:tcPr marL="161131" marR="161131" marT="45572" marB="45572"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900"/>
                        </a:lnSpc>
                        <a:spcAft>
                          <a:spcPts val="0"/>
                        </a:spcAft>
                      </a:pPr>
                      <a:r>
                        <a:rPr lang="ja-JP" sz="1600" kern="100" dirty="0">
                          <a:solidFill>
                            <a:srgbClr val="0000CC"/>
                          </a:solidFill>
                          <a:effectLst/>
                          <a:latin typeface="Meiryo UI" panose="020B0604030504040204" pitchFamily="50" charset="-128"/>
                          <a:ea typeface="Meiryo UI" panose="020B0604030504040204" pitchFamily="50" charset="-128"/>
                          <a:cs typeface="Times New Roman" panose="02020603050405020304" pitchFamily="18" charset="0"/>
                        </a:rPr>
                        <a:t>大</a:t>
                      </a:r>
                      <a:endParaRPr lang="ja-JP" sz="2700" kern="100" dirty="0">
                        <a:solidFill>
                          <a:srgbClr val="0000CC"/>
                        </a:solidFill>
                        <a:effectLst/>
                        <a:latin typeface="Meiryo UI" panose="020B0604030504040204" pitchFamily="50" charset="-128"/>
                        <a:ea typeface="Meiryo UI" panose="020B0604030504040204" pitchFamily="50" charset="-128"/>
                        <a:cs typeface="Times New Roman" panose="02020603050405020304" pitchFamily="18" charset="0"/>
                      </a:endParaRPr>
                    </a:p>
                  </a:txBody>
                  <a:tcPr marL="161131" marR="161131" marT="45572" marB="45572" anchor="ctr" anchorCtr="1">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01174205"/>
                  </a:ext>
                </a:extLst>
              </a:tr>
              <a:tr h="416661">
                <a:tc>
                  <a:txBody>
                    <a:bodyPr/>
                    <a:lstStyle/>
                    <a:p>
                      <a:pPr algn="just">
                        <a:lnSpc>
                          <a:spcPts val="900"/>
                        </a:lnSpc>
                        <a:spcAft>
                          <a:spcPts val="0"/>
                        </a:spcAft>
                      </a:pPr>
                      <a:r>
                        <a:rPr lang="ja-JP" sz="1600" b="1" kern="100">
                          <a:effectLst/>
                          <a:latin typeface="Meiryo UI" panose="020B0604030504040204" pitchFamily="50" charset="-128"/>
                          <a:ea typeface="Meiryo UI" panose="020B0604030504040204" pitchFamily="50" charset="-128"/>
                          <a:cs typeface="Times New Roman" panose="02020603050405020304" pitchFamily="18" charset="0"/>
                        </a:rPr>
                        <a:t>データ保存の地域リスク</a:t>
                      </a:r>
                      <a:endParaRPr lang="ja-JP" sz="2700" kern="100">
                        <a:effectLst/>
                        <a:latin typeface="Meiryo UI" panose="020B0604030504040204" pitchFamily="50" charset="-128"/>
                        <a:ea typeface="Meiryo UI" panose="020B0604030504040204" pitchFamily="50" charset="-128"/>
                        <a:cs typeface="Times New Roman" panose="02020603050405020304" pitchFamily="18" charset="0"/>
                      </a:endParaRPr>
                    </a:p>
                  </a:txBody>
                  <a:tcPr marL="161131" marR="161131" marT="45572" marB="45572" anchor="ctr" anchorCtr="1">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900"/>
                        </a:lnSpc>
                        <a:spcAft>
                          <a:spcPts val="0"/>
                        </a:spcAft>
                      </a:pPr>
                      <a:r>
                        <a:rPr lang="ja-JP" sz="1600" b="1" kern="100" dirty="0">
                          <a:solidFill>
                            <a:srgbClr val="FF0000"/>
                          </a:solidFill>
                          <a:effectLst/>
                          <a:latin typeface="Meiryo UI" panose="020B0604030504040204" pitchFamily="50" charset="-128"/>
                          <a:ea typeface="Meiryo UI" panose="020B0604030504040204" pitchFamily="50" charset="-128"/>
                          <a:cs typeface="Times New Roman" panose="02020603050405020304" pitchFamily="18" charset="0"/>
                        </a:rPr>
                        <a:t>影響なし</a:t>
                      </a:r>
                      <a:endParaRPr lang="ja-JP" sz="2700" kern="100" dirty="0">
                        <a:solidFill>
                          <a:srgbClr val="FF0000"/>
                        </a:solidFill>
                        <a:effectLst/>
                        <a:latin typeface="Meiryo UI" panose="020B0604030504040204" pitchFamily="50" charset="-128"/>
                        <a:ea typeface="Meiryo UI" panose="020B0604030504040204" pitchFamily="50" charset="-128"/>
                        <a:cs typeface="Times New Roman" panose="02020603050405020304" pitchFamily="18" charset="0"/>
                      </a:endParaRPr>
                    </a:p>
                  </a:txBody>
                  <a:tcPr marL="161131" marR="161131" marT="45572" marB="45572"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ts val="900"/>
                        </a:lnSpc>
                        <a:spcAft>
                          <a:spcPts val="0"/>
                        </a:spcAft>
                      </a:pPr>
                      <a:r>
                        <a:rPr lang="ja-JP" sz="1600" kern="100" dirty="0">
                          <a:solidFill>
                            <a:srgbClr val="0000CC"/>
                          </a:solidFill>
                          <a:effectLst/>
                          <a:latin typeface="Meiryo UI" panose="020B0604030504040204" pitchFamily="50" charset="-128"/>
                          <a:ea typeface="Meiryo UI" panose="020B0604030504040204" pitchFamily="50" charset="-128"/>
                          <a:cs typeface="Times New Roman" panose="02020603050405020304" pitchFamily="18" charset="0"/>
                        </a:rPr>
                        <a:t>影響あり</a:t>
                      </a:r>
                      <a:endParaRPr lang="ja-JP" sz="2700" kern="100" dirty="0">
                        <a:solidFill>
                          <a:srgbClr val="0000CC"/>
                        </a:solidFill>
                        <a:effectLst/>
                        <a:latin typeface="Meiryo UI" panose="020B0604030504040204" pitchFamily="50" charset="-128"/>
                        <a:ea typeface="Meiryo UI" panose="020B0604030504040204" pitchFamily="50" charset="-128"/>
                        <a:cs typeface="Times New Roman" panose="02020603050405020304" pitchFamily="18" charset="0"/>
                      </a:endParaRPr>
                    </a:p>
                  </a:txBody>
                  <a:tcPr marL="161131" marR="161131" marT="45572" marB="45572"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000"/>
                        </a:lnSpc>
                        <a:spcAft>
                          <a:spcPts val="0"/>
                        </a:spcAft>
                        <a:tabLst>
                          <a:tab pos="325755" algn="l"/>
                        </a:tabLst>
                      </a:pPr>
                      <a:r>
                        <a:rPr lang="ja-JP" sz="1600" b="1" kern="100" dirty="0">
                          <a:solidFill>
                            <a:srgbClr val="FF0000"/>
                          </a:solidFill>
                          <a:effectLst/>
                          <a:latin typeface="Meiryo UI" panose="020B0604030504040204" pitchFamily="50" charset="-128"/>
                          <a:ea typeface="Meiryo UI" panose="020B0604030504040204" pitchFamily="50" charset="-128"/>
                        </a:rPr>
                        <a:t>影響なし</a:t>
                      </a:r>
                      <a:endParaRPr lang="ja-JP" sz="2000" kern="100" dirty="0">
                        <a:solidFill>
                          <a:srgbClr val="FF0000"/>
                        </a:solidFill>
                        <a:effectLst/>
                        <a:latin typeface="Meiryo UI" panose="020B0604030504040204" pitchFamily="50" charset="-128"/>
                        <a:ea typeface="Meiryo UI" panose="020B0604030504040204" pitchFamily="50" charset="-128"/>
                      </a:endParaRPr>
                    </a:p>
                  </a:txBody>
                  <a:tcPr marL="161131" marR="161131" marT="45572" marB="45572" anchor="ctr" anchorCtr="1">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31689701"/>
                  </a:ext>
                </a:extLst>
              </a:tr>
            </a:tbl>
          </a:graphicData>
        </a:graphic>
      </p:graphicFrame>
    </p:spTree>
    <p:extLst>
      <p:ext uri="{BB962C8B-B14F-4D97-AF65-F5344CB8AC3E}">
        <p14:creationId xmlns:p14="http://schemas.microsoft.com/office/powerpoint/2010/main" val="417573204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研究動機</a:t>
            </a:r>
            <a:endParaRPr kumimoji="1" lang="ja-JP" altLang="en-US" dirty="0"/>
          </a:p>
        </p:txBody>
      </p:sp>
      <p:sp>
        <p:nvSpPr>
          <p:cNvPr id="8" name="テキスト ボックス 7"/>
          <p:cNvSpPr txBox="1"/>
          <p:nvPr/>
        </p:nvSpPr>
        <p:spPr>
          <a:xfrm>
            <a:off x="863600" y="1151466"/>
            <a:ext cx="7391401" cy="1384995"/>
          </a:xfrm>
          <a:prstGeom prst="rect">
            <a:avLst/>
          </a:prstGeom>
          <a:noFill/>
        </p:spPr>
        <p:txBody>
          <a:bodyPr wrap="square" rtlCol="0">
            <a:spAutoFit/>
          </a:bodyPr>
          <a:lstStyle/>
          <a:p>
            <a:r>
              <a:rPr kumimoji="1" lang="en-US" altLang="ja-JP" sz="2800" dirty="0" smtClean="0"/>
              <a:t>LPLC</a:t>
            </a:r>
            <a:r>
              <a:rPr kumimoji="1" lang="ja-JP" altLang="en-US" sz="2800" dirty="0" smtClean="0"/>
              <a:t>モデルについて</a:t>
            </a:r>
            <a:r>
              <a:rPr kumimoji="1" lang="en-US" altLang="ja-JP" sz="2800" dirty="0" smtClean="0"/>
              <a:t/>
            </a:r>
            <a:br>
              <a:rPr kumimoji="1" lang="en-US" altLang="ja-JP" sz="2800" dirty="0" smtClean="0"/>
            </a:br>
            <a:r>
              <a:rPr kumimoji="1" lang="ja-JP" altLang="en-US" sz="2800" dirty="0" smtClean="0">
                <a:solidFill>
                  <a:srgbClr val="0070C0"/>
                </a:solidFill>
              </a:rPr>
              <a:t>定性評価</a:t>
            </a:r>
            <a:r>
              <a:rPr kumimoji="1" lang="ja-JP" altLang="en-US" sz="2800" dirty="0" smtClean="0"/>
              <a:t>から有効であるとわかっていた</a:t>
            </a:r>
            <a:r>
              <a:rPr lang="ja-JP" altLang="en-US" sz="2800" dirty="0" smtClean="0"/>
              <a:t>が</a:t>
            </a:r>
            <a:endParaRPr lang="en-US" altLang="ja-JP" sz="2800" dirty="0" smtClean="0"/>
          </a:p>
          <a:p>
            <a:r>
              <a:rPr kumimoji="1" lang="ja-JP" altLang="en-US" sz="2800" dirty="0" smtClean="0">
                <a:solidFill>
                  <a:srgbClr val="FF0000"/>
                </a:solidFill>
              </a:rPr>
              <a:t>定量評価</a:t>
            </a:r>
            <a:r>
              <a:rPr lang="ja-JP" altLang="en-US" sz="2800" dirty="0" smtClean="0"/>
              <a:t>には至っていなかった</a:t>
            </a:r>
            <a:endParaRPr kumimoji="1" lang="ja-JP" altLang="en-US" sz="2800" dirty="0"/>
          </a:p>
        </p:txBody>
      </p:sp>
      <p:graphicFrame>
        <p:nvGraphicFramePr>
          <p:cNvPr id="10" name="表 9"/>
          <p:cNvGraphicFramePr>
            <a:graphicFrameLocks noGrp="1"/>
          </p:cNvGraphicFramePr>
          <p:nvPr>
            <p:extLst>
              <p:ext uri="{D42A27DB-BD31-4B8C-83A1-F6EECF244321}">
                <p14:modId xmlns:p14="http://schemas.microsoft.com/office/powerpoint/2010/main" val="3694355820"/>
              </p:ext>
            </p:extLst>
          </p:nvPr>
        </p:nvGraphicFramePr>
        <p:xfrm>
          <a:off x="515351" y="2536461"/>
          <a:ext cx="7844955" cy="1601542"/>
        </p:xfrm>
        <a:graphic>
          <a:graphicData uri="http://schemas.openxmlformats.org/drawingml/2006/table">
            <a:tbl>
              <a:tblPr/>
              <a:tblGrid>
                <a:gridCol w="2539135">
                  <a:extLst>
                    <a:ext uri="{9D8B030D-6E8A-4147-A177-3AD203B41FA5}">
                      <a16:colId xmlns:a16="http://schemas.microsoft.com/office/drawing/2014/main" val="3933394759"/>
                    </a:ext>
                  </a:extLst>
                </a:gridCol>
                <a:gridCol w="1845503">
                  <a:extLst>
                    <a:ext uri="{9D8B030D-6E8A-4147-A177-3AD203B41FA5}">
                      <a16:colId xmlns:a16="http://schemas.microsoft.com/office/drawing/2014/main" val="2244594169"/>
                    </a:ext>
                  </a:extLst>
                </a:gridCol>
                <a:gridCol w="1845503">
                  <a:extLst>
                    <a:ext uri="{9D8B030D-6E8A-4147-A177-3AD203B41FA5}">
                      <a16:colId xmlns:a16="http://schemas.microsoft.com/office/drawing/2014/main" val="108495943"/>
                    </a:ext>
                  </a:extLst>
                </a:gridCol>
                <a:gridCol w="1614814">
                  <a:extLst>
                    <a:ext uri="{9D8B030D-6E8A-4147-A177-3AD203B41FA5}">
                      <a16:colId xmlns:a16="http://schemas.microsoft.com/office/drawing/2014/main" val="2781141005"/>
                    </a:ext>
                  </a:extLst>
                </a:gridCol>
              </a:tblGrid>
              <a:tr h="384110">
                <a:tc>
                  <a:txBody>
                    <a:bodyPr/>
                    <a:lstStyle/>
                    <a:p>
                      <a:pPr algn="ctr">
                        <a:lnSpc>
                          <a:spcPts val="900"/>
                        </a:lnSpc>
                        <a:spcAft>
                          <a:spcPts val="0"/>
                        </a:spcAft>
                      </a:pPr>
                      <a:r>
                        <a:rPr lang="en-US" sz="1600" kern="100" dirty="0">
                          <a:effectLst/>
                          <a:latin typeface="Meiryo UI" panose="020B0604030504040204" pitchFamily="50" charset="-128"/>
                          <a:ea typeface="Meiryo UI" panose="020B0604030504040204" pitchFamily="50" charset="-128"/>
                          <a:cs typeface="Times New Roman" panose="02020603050405020304" pitchFamily="18" charset="0"/>
                        </a:rPr>
                        <a:t> </a:t>
                      </a:r>
                      <a:endParaRPr lang="ja-JP" sz="2700" kern="100" dirty="0">
                        <a:effectLst/>
                        <a:latin typeface="Meiryo UI" panose="020B0604030504040204" pitchFamily="50" charset="-128"/>
                        <a:ea typeface="Meiryo UI" panose="020B0604030504040204" pitchFamily="50" charset="-128"/>
                        <a:cs typeface="Times New Roman" panose="02020603050405020304" pitchFamily="18" charset="0"/>
                      </a:endParaRPr>
                    </a:p>
                  </a:txBody>
                  <a:tcPr marL="161131" marR="161131" marT="45572" marB="45572" anchor="ctr" anchorCtr="1">
                    <a:lnL>
                      <a:noFill/>
                    </a:lnL>
                    <a:lnR w="12700" cap="flat" cmpd="sng" algn="ctr">
                      <a:solidFill>
                        <a:srgbClr val="000000"/>
                      </a:solidFill>
                      <a:prstDash val="solid"/>
                      <a:round/>
                      <a:headEnd type="none" w="med" len="med"/>
                      <a:tailEnd type="none" w="med" len="med"/>
                    </a:lnR>
                    <a:lnT w="19050" cap="flat" cmpd="dbl"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900"/>
                        </a:lnSpc>
                        <a:spcAft>
                          <a:spcPts val="0"/>
                        </a:spcAft>
                      </a:pPr>
                      <a:r>
                        <a:rPr lang="ja-JP" sz="1600" kern="100" dirty="0">
                          <a:effectLst/>
                          <a:latin typeface="Meiryo UI" panose="020B0604030504040204" pitchFamily="50" charset="-128"/>
                          <a:ea typeface="Meiryo UI" panose="020B0604030504040204" pitchFamily="50" charset="-128"/>
                          <a:cs typeface="Times New Roman" panose="02020603050405020304" pitchFamily="18" charset="0"/>
                        </a:rPr>
                        <a:t>提案モデル</a:t>
                      </a:r>
                      <a:endParaRPr lang="ja-JP" sz="2700" kern="100" dirty="0">
                        <a:effectLst/>
                        <a:latin typeface="Meiryo UI" panose="020B0604030504040204" pitchFamily="50" charset="-128"/>
                        <a:ea typeface="Meiryo UI" panose="020B0604030504040204" pitchFamily="50" charset="-128"/>
                        <a:cs typeface="Times New Roman" panose="02020603050405020304" pitchFamily="18" charset="0"/>
                      </a:endParaRPr>
                    </a:p>
                  </a:txBody>
                  <a:tcPr marL="161131" marR="161131" marT="45572" marB="45572"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dbl"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900"/>
                        </a:lnSpc>
                        <a:spcAft>
                          <a:spcPts val="0"/>
                        </a:spcAft>
                      </a:pPr>
                      <a:r>
                        <a:rPr lang="ja-JP" sz="1600" kern="100">
                          <a:effectLst/>
                          <a:latin typeface="Meiryo UI" panose="020B0604030504040204" pitchFamily="50" charset="-128"/>
                          <a:ea typeface="Meiryo UI" panose="020B0604030504040204" pitchFamily="50" charset="-128"/>
                          <a:cs typeface="Times New Roman" panose="02020603050405020304" pitchFamily="18" charset="0"/>
                        </a:rPr>
                        <a:t>クラウドモデル</a:t>
                      </a:r>
                      <a:endParaRPr lang="ja-JP" sz="2700" kern="100">
                        <a:effectLst/>
                        <a:latin typeface="Meiryo UI" panose="020B0604030504040204" pitchFamily="50" charset="-128"/>
                        <a:ea typeface="Meiryo UI" panose="020B0604030504040204" pitchFamily="50" charset="-128"/>
                        <a:cs typeface="Times New Roman" panose="02020603050405020304" pitchFamily="18" charset="0"/>
                      </a:endParaRPr>
                    </a:p>
                  </a:txBody>
                  <a:tcPr marL="161131" marR="161131" marT="45572" marB="45572"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dbl"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900"/>
                        </a:lnSpc>
                        <a:spcAft>
                          <a:spcPts val="0"/>
                        </a:spcAft>
                      </a:pPr>
                      <a:r>
                        <a:rPr lang="ja-JP" sz="1600" kern="100">
                          <a:effectLst/>
                          <a:latin typeface="Meiryo UI" panose="020B0604030504040204" pitchFamily="50" charset="-128"/>
                          <a:ea typeface="Meiryo UI" panose="020B0604030504040204" pitchFamily="50" charset="-128"/>
                          <a:cs typeface="Times New Roman" panose="02020603050405020304" pitchFamily="18" charset="0"/>
                        </a:rPr>
                        <a:t>エッジモデル</a:t>
                      </a:r>
                      <a:endParaRPr lang="ja-JP" sz="2700" kern="100">
                        <a:effectLst/>
                        <a:latin typeface="Meiryo UI" panose="020B0604030504040204" pitchFamily="50" charset="-128"/>
                        <a:ea typeface="Meiryo UI" panose="020B0604030504040204" pitchFamily="50" charset="-128"/>
                        <a:cs typeface="Times New Roman" panose="02020603050405020304" pitchFamily="18" charset="0"/>
                      </a:endParaRPr>
                    </a:p>
                  </a:txBody>
                  <a:tcPr marL="161131" marR="161131" marT="45572" marB="45572" anchor="ctr" anchorCtr="1">
                    <a:lnL w="12700" cap="flat" cmpd="sng" algn="ctr">
                      <a:solidFill>
                        <a:srgbClr val="000000"/>
                      </a:solidFill>
                      <a:prstDash val="solid"/>
                      <a:round/>
                      <a:headEnd type="none" w="med" len="med"/>
                      <a:tailEnd type="none" w="med" len="med"/>
                    </a:lnL>
                    <a:lnR>
                      <a:noFill/>
                    </a:lnR>
                    <a:lnT w="19050" cap="flat" cmpd="dbl"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66373754"/>
                  </a:ext>
                </a:extLst>
              </a:tr>
              <a:tr h="416661">
                <a:tc>
                  <a:txBody>
                    <a:bodyPr/>
                    <a:lstStyle/>
                    <a:p>
                      <a:pPr algn="just">
                        <a:lnSpc>
                          <a:spcPts val="900"/>
                        </a:lnSpc>
                        <a:spcAft>
                          <a:spcPts val="0"/>
                        </a:spcAft>
                      </a:pPr>
                      <a:r>
                        <a:rPr lang="ja-JP" sz="1600" b="1" kern="100">
                          <a:effectLst/>
                          <a:latin typeface="Meiryo UI" panose="020B0604030504040204" pitchFamily="50" charset="-128"/>
                          <a:ea typeface="Meiryo UI" panose="020B0604030504040204" pitchFamily="50" charset="-128"/>
                          <a:cs typeface="Times New Roman" panose="02020603050405020304" pitchFamily="18" charset="0"/>
                        </a:rPr>
                        <a:t>無関係なデータの流出性</a:t>
                      </a:r>
                      <a:endParaRPr lang="ja-JP" sz="2700" kern="100">
                        <a:effectLst/>
                        <a:latin typeface="Meiryo UI" panose="020B0604030504040204" pitchFamily="50" charset="-128"/>
                        <a:ea typeface="Meiryo UI" panose="020B0604030504040204" pitchFamily="50" charset="-128"/>
                        <a:cs typeface="Times New Roman" panose="02020603050405020304" pitchFamily="18" charset="0"/>
                      </a:endParaRPr>
                    </a:p>
                  </a:txBody>
                  <a:tcPr marL="161131" marR="161131" marT="45572" marB="45572" anchor="ctr" anchorCtr="1">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900"/>
                        </a:lnSpc>
                        <a:spcAft>
                          <a:spcPts val="0"/>
                        </a:spcAft>
                      </a:pPr>
                      <a:r>
                        <a:rPr lang="ja-JP" sz="1600" b="1" kern="100" dirty="0">
                          <a:solidFill>
                            <a:srgbClr val="FF0000"/>
                          </a:solidFill>
                          <a:effectLst/>
                          <a:latin typeface="Meiryo UI" panose="020B0604030504040204" pitchFamily="50" charset="-128"/>
                          <a:ea typeface="Meiryo UI" panose="020B0604030504040204" pitchFamily="50" charset="-128"/>
                          <a:cs typeface="Times New Roman" panose="02020603050405020304" pitchFamily="18" charset="0"/>
                        </a:rPr>
                        <a:t>小</a:t>
                      </a:r>
                      <a:endParaRPr lang="ja-JP" sz="2700" kern="100" dirty="0">
                        <a:solidFill>
                          <a:srgbClr val="FF0000"/>
                        </a:solidFill>
                        <a:effectLst/>
                        <a:latin typeface="Meiryo UI" panose="020B0604030504040204" pitchFamily="50" charset="-128"/>
                        <a:ea typeface="Meiryo UI" panose="020B0604030504040204" pitchFamily="50" charset="-128"/>
                        <a:cs typeface="Times New Roman" panose="02020603050405020304" pitchFamily="18" charset="0"/>
                      </a:endParaRPr>
                    </a:p>
                  </a:txBody>
                  <a:tcPr marL="161131" marR="161131" marT="45572" marB="45572"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900"/>
                        </a:lnSpc>
                        <a:spcAft>
                          <a:spcPts val="0"/>
                        </a:spcAft>
                      </a:pPr>
                      <a:r>
                        <a:rPr lang="ja-JP" sz="1600" kern="100" dirty="0">
                          <a:solidFill>
                            <a:srgbClr val="0000CC"/>
                          </a:solidFill>
                          <a:effectLst/>
                          <a:latin typeface="Meiryo UI" panose="020B0604030504040204" pitchFamily="50" charset="-128"/>
                          <a:ea typeface="Meiryo UI" panose="020B0604030504040204" pitchFamily="50" charset="-128"/>
                          <a:cs typeface="Times New Roman" panose="02020603050405020304" pitchFamily="18" charset="0"/>
                        </a:rPr>
                        <a:t>大</a:t>
                      </a:r>
                      <a:endParaRPr lang="ja-JP" sz="2700" kern="100" dirty="0">
                        <a:solidFill>
                          <a:srgbClr val="0000CC"/>
                        </a:solidFill>
                        <a:effectLst/>
                        <a:latin typeface="Meiryo UI" panose="020B0604030504040204" pitchFamily="50" charset="-128"/>
                        <a:ea typeface="Meiryo UI" panose="020B0604030504040204" pitchFamily="50" charset="-128"/>
                        <a:cs typeface="Times New Roman" panose="02020603050405020304" pitchFamily="18" charset="0"/>
                      </a:endParaRPr>
                    </a:p>
                  </a:txBody>
                  <a:tcPr marL="161131" marR="161131" marT="45572" marB="45572"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000"/>
                        </a:lnSpc>
                        <a:spcAft>
                          <a:spcPts val="0"/>
                        </a:spcAft>
                        <a:tabLst>
                          <a:tab pos="325755" algn="l"/>
                        </a:tabLst>
                      </a:pPr>
                      <a:r>
                        <a:rPr lang="ja-JP" sz="1600" kern="100" dirty="0">
                          <a:solidFill>
                            <a:srgbClr val="FF0000"/>
                          </a:solidFill>
                          <a:effectLst/>
                          <a:latin typeface="Meiryo UI" panose="020B0604030504040204" pitchFamily="50" charset="-128"/>
                          <a:ea typeface="Meiryo UI" panose="020B0604030504040204" pitchFamily="50" charset="-128"/>
                        </a:rPr>
                        <a:t>小</a:t>
                      </a:r>
                      <a:endParaRPr lang="ja-JP" sz="2000" kern="100" dirty="0">
                        <a:solidFill>
                          <a:srgbClr val="FF0000"/>
                        </a:solidFill>
                        <a:effectLst/>
                        <a:latin typeface="Meiryo UI" panose="020B0604030504040204" pitchFamily="50" charset="-128"/>
                        <a:ea typeface="Meiryo UI" panose="020B0604030504040204" pitchFamily="50" charset="-128"/>
                      </a:endParaRPr>
                    </a:p>
                  </a:txBody>
                  <a:tcPr marL="161131" marR="161131" marT="45572" marB="45572" anchor="ctr" anchorCtr="1">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62006969"/>
                  </a:ext>
                </a:extLst>
              </a:tr>
              <a:tr h="384110">
                <a:tc>
                  <a:txBody>
                    <a:bodyPr/>
                    <a:lstStyle/>
                    <a:p>
                      <a:pPr algn="just">
                        <a:lnSpc>
                          <a:spcPts val="900"/>
                        </a:lnSpc>
                        <a:spcAft>
                          <a:spcPts val="0"/>
                        </a:spcAft>
                      </a:pPr>
                      <a:r>
                        <a:rPr lang="ja-JP" sz="1600" b="1" kern="100" dirty="0">
                          <a:effectLst/>
                          <a:latin typeface="Meiryo UI" panose="020B0604030504040204" pitchFamily="50" charset="-128"/>
                          <a:ea typeface="Meiryo UI" panose="020B0604030504040204" pitchFamily="50" charset="-128"/>
                          <a:cs typeface="Times New Roman" panose="02020603050405020304" pitchFamily="18" charset="0"/>
                        </a:rPr>
                        <a:t>フィルタデータ</a:t>
                      </a:r>
                      <a:r>
                        <a:rPr lang="ja-JP" sz="1600" b="1" kern="100" dirty="0" smtClean="0">
                          <a:effectLst/>
                          <a:latin typeface="Meiryo UI" panose="020B0604030504040204" pitchFamily="50" charset="-128"/>
                          <a:ea typeface="Meiryo UI" panose="020B0604030504040204" pitchFamily="50" charset="-128"/>
                          <a:cs typeface="Times New Roman" panose="02020603050405020304" pitchFamily="18" charset="0"/>
                        </a:rPr>
                        <a:t>の</a:t>
                      </a:r>
                      <a:r>
                        <a:rPr lang="ja-JP" altLang="en-US" sz="1600" b="1" kern="100" dirty="0" smtClean="0">
                          <a:effectLst/>
                          <a:latin typeface="Meiryo UI" panose="020B0604030504040204" pitchFamily="50" charset="-128"/>
                          <a:ea typeface="Meiryo UI" panose="020B0604030504040204" pitchFamily="50" charset="-128"/>
                          <a:cs typeface="Times New Roman" panose="02020603050405020304" pitchFamily="18" charset="0"/>
                        </a:rPr>
                        <a:t>拡散</a:t>
                      </a:r>
                      <a:r>
                        <a:rPr lang="ja-JP" sz="1600" b="1" kern="100" dirty="0" smtClean="0">
                          <a:effectLst/>
                          <a:latin typeface="Meiryo UI" panose="020B0604030504040204" pitchFamily="50" charset="-128"/>
                          <a:ea typeface="Meiryo UI" panose="020B0604030504040204" pitchFamily="50" charset="-128"/>
                          <a:cs typeface="Times New Roman" panose="02020603050405020304" pitchFamily="18" charset="0"/>
                        </a:rPr>
                        <a:t>性</a:t>
                      </a:r>
                      <a:endParaRPr lang="ja-JP" sz="2700" kern="100" dirty="0">
                        <a:effectLst/>
                        <a:latin typeface="Meiryo UI" panose="020B0604030504040204" pitchFamily="50" charset="-128"/>
                        <a:ea typeface="Meiryo UI" panose="020B0604030504040204" pitchFamily="50" charset="-128"/>
                        <a:cs typeface="Times New Roman" panose="02020603050405020304" pitchFamily="18" charset="0"/>
                      </a:endParaRPr>
                    </a:p>
                  </a:txBody>
                  <a:tcPr marL="161131" marR="161131" marT="45572" marB="45572" anchor="ctr" anchorCtr="1">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900"/>
                        </a:lnSpc>
                        <a:spcAft>
                          <a:spcPts val="0"/>
                        </a:spcAft>
                      </a:pPr>
                      <a:r>
                        <a:rPr lang="ja-JP" sz="1600" b="1" kern="100" dirty="0">
                          <a:solidFill>
                            <a:srgbClr val="FF0000"/>
                          </a:solidFill>
                          <a:effectLst/>
                          <a:latin typeface="Meiryo UI" panose="020B0604030504040204" pitchFamily="50" charset="-128"/>
                          <a:ea typeface="Meiryo UI" panose="020B0604030504040204" pitchFamily="50" charset="-128"/>
                          <a:cs typeface="Times New Roman" panose="02020603050405020304" pitchFamily="18" charset="0"/>
                        </a:rPr>
                        <a:t>小</a:t>
                      </a:r>
                      <a:endParaRPr lang="ja-JP" sz="2700" kern="100" dirty="0">
                        <a:solidFill>
                          <a:srgbClr val="FF0000"/>
                        </a:solidFill>
                        <a:effectLst/>
                        <a:latin typeface="Meiryo UI" panose="020B0604030504040204" pitchFamily="50" charset="-128"/>
                        <a:ea typeface="Meiryo UI" panose="020B0604030504040204" pitchFamily="50" charset="-128"/>
                        <a:cs typeface="Times New Roman" panose="02020603050405020304" pitchFamily="18" charset="0"/>
                      </a:endParaRPr>
                    </a:p>
                  </a:txBody>
                  <a:tcPr marL="161131" marR="161131" marT="45572" marB="45572"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900"/>
                        </a:lnSpc>
                        <a:spcAft>
                          <a:spcPts val="0"/>
                        </a:spcAft>
                      </a:pPr>
                      <a:r>
                        <a:rPr lang="ja-JP" sz="1600" b="1" kern="100" dirty="0">
                          <a:solidFill>
                            <a:srgbClr val="FF0000"/>
                          </a:solidFill>
                          <a:effectLst/>
                          <a:latin typeface="Meiryo UI" panose="020B0604030504040204" pitchFamily="50" charset="-128"/>
                          <a:ea typeface="Meiryo UI" panose="020B0604030504040204" pitchFamily="50" charset="-128"/>
                          <a:cs typeface="Times New Roman" panose="02020603050405020304" pitchFamily="18" charset="0"/>
                        </a:rPr>
                        <a:t>小</a:t>
                      </a:r>
                      <a:endParaRPr lang="ja-JP" sz="2700" kern="100" dirty="0">
                        <a:solidFill>
                          <a:srgbClr val="FF0000"/>
                        </a:solidFill>
                        <a:effectLst/>
                        <a:latin typeface="Meiryo UI" panose="020B0604030504040204" pitchFamily="50" charset="-128"/>
                        <a:ea typeface="Meiryo UI" panose="020B0604030504040204" pitchFamily="50" charset="-128"/>
                        <a:cs typeface="Times New Roman" panose="02020603050405020304" pitchFamily="18" charset="0"/>
                      </a:endParaRPr>
                    </a:p>
                  </a:txBody>
                  <a:tcPr marL="161131" marR="161131" marT="45572" marB="45572"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900"/>
                        </a:lnSpc>
                        <a:spcAft>
                          <a:spcPts val="0"/>
                        </a:spcAft>
                      </a:pPr>
                      <a:r>
                        <a:rPr lang="ja-JP" sz="1600" kern="100" dirty="0">
                          <a:solidFill>
                            <a:srgbClr val="0000CC"/>
                          </a:solidFill>
                          <a:effectLst/>
                          <a:latin typeface="Meiryo UI" panose="020B0604030504040204" pitchFamily="50" charset="-128"/>
                          <a:ea typeface="Meiryo UI" panose="020B0604030504040204" pitchFamily="50" charset="-128"/>
                          <a:cs typeface="Times New Roman" panose="02020603050405020304" pitchFamily="18" charset="0"/>
                        </a:rPr>
                        <a:t>大</a:t>
                      </a:r>
                      <a:endParaRPr lang="ja-JP" sz="2700" kern="100" dirty="0">
                        <a:solidFill>
                          <a:srgbClr val="0000CC"/>
                        </a:solidFill>
                        <a:effectLst/>
                        <a:latin typeface="Meiryo UI" panose="020B0604030504040204" pitchFamily="50" charset="-128"/>
                        <a:ea typeface="Meiryo UI" panose="020B0604030504040204" pitchFamily="50" charset="-128"/>
                        <a:cs typeface="Times New Roman" panose="02020603050405020304" pitchFamily="18" charset="0"/>
                      </a:endParaRPr>
                    </a:p>
                  </a:txBody>
                  <a:tcPr marL="161131" marR="161131" marT="45572" marB="45572" anchor="ctr" anchorCtr="1">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01174205"/>
                  </a:ext>
                </a:extLst>
              </a:tr>
              <a:tr h="416661">
                <a:tc>
                  <a:txBody>
                    <a:bodyPr/>
                    <a:lstStyle/>
                    <a:p>
                      <a:pPr algn="just">
                        <a:lnSpc>
                          <a:spcPts val="900"/>
                        </a:lnSpc>
                        <a:spcAft>
                          <a:spcPts val="0"/>
                        </a:spcAft>
                      </a:pPr>
                      <a:r>
                        <a:rPr lang="ja-JP" sz="1600" b="1" kern="100">
                          <a:effectLst/>
                          <a:latin typeface="Meiryo UI" panose="020B0604030504040204" pitchFamily="50" charset="-128"/>
                          <a:ea typeface="Meiryo UI" panose="020B0604030504040204" pitchFamily="50" charset="-128"/>
                          <a:cs typeface="Times New Roman" panose="02020603050405020304" pitchFamily="18" charset="0"/>
                        </a:rPr>
                        <a:t>データ保存の地域リスク</a:t>
                      </a:r>
                      <a:endParaRPr lang="ja-JP" sz="2700" kern="100">
                        <a:effectLst/>
                        <a:latin typeface="Meiryo UI" panose="020B0604030504040204" pitchFamily="50" charset="-128"/>
                        <a:ea typeface="Meiryo UI" panose="020B0604030504040204" pitchFamily="50" charset="-128"/>
                        <a:cs typeface="Times New Roman" panose="02020603050405020304" pitchFamily="18" charset="0"/>
                      </a:endParaRPr>
                    </a:p>
                  </a:txBody>
                  <a:tcPr marL="161131" marR="161131" marT="45572" marB="45572" anchor="ctr" anchorCtr="1">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900"/>
                        </a:lnSpc>
                        <a:spcAft>
                          <a:spcPts val="0"/>
                        </a:spcAft>
                      </a:pPr>
                      <a:r>
                        <a:rPr lang="ja-JP" sz="1600" b="1" kern="100" dirty="0">
                          <a:solidFill>
                            <a:srgbClr val="FF0000"/>
                          </a:solidFill>
                          <a:effectLst/>
                          <a:latin typeface="Meiryo UI" panose="020B0604030504040204" pitchFamily="50" charset="-128"/>
                          <a:ea typeface="Meiryo UI" panose="020B0604030504040204" pitchFamily="50" charset="-128"/>
                          <a:cs typeface="Times New Roman" panose="02020603050405020304" pitchFamily="18" charset="0"/>
                        </a:rPr>
                        <a:t>影響なし</a:t>
                      </a:r>
                      <a:endParaRPr lang="ja-JP" sz="2700" kern="100" dirty="0">
                        <a:solidFill>
                          <a:srgbClr val="FF0000"/>
                        </a:solidFill>
                        <a:effectLst/>
                        <a:latin typeface="Meiryo UI" panose="020B0604030504040204" pitchFamily="50" charset="-128"/>
                        <a:ea typeface="Meiryo UI" panose="020B0604030504040204" pitchFamily="50" charset="-128"/>
                        <a:cs typeface="Times New Roman" panose="02020603050405020304" pitchFamily="18" charset="0"/>
                      </a:endParaRPr>
                    </a:p>
                  </a:txBody>
                  <a:tcPr marL="161131" marR="161131" marT="45572" marB="45572"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ts val="900"/>
                        </a:lnSpc>
                        <a:spcAft>
                          <a:spcPts val="0"/>
                        </a:spcAft>
                      </a:pPr>
                      <a:r>
                        <a:rPr lang="ja-JP" sz="1600" kern="100" dirty="0">
                          <a:solidFill>
                            <a:srgbClr val="0000CC"/>
                          </a:solidFill>
                          <a:effectLst/>
                          <a:latin typeface="Meiryo UI" panose="020B0604030504040204" pitchFamily="50" charset="-128"/>
                          <a:ea typeface="Meiryo UI" panose="020B0604030504040204" pitchFamily="50" charset="-128"/>
                          <a:cs typeface="Times New Roman" panose="02020603050405020304" pitchFamily="18" charset="0"/>
                        </a:rPr>
                        <a:t>影響あり</a:t>
                      </a:r>
                      <a:endParaRPr lang="ja-JP" sz="2700" kern="100" dirty="0">
                        <a:solidFill>
                          <a:srgbClr val="0000CC"/>
                        </a:solidFill>
                        <a:effectLst/>
                        <a:latin typeface="Meiryo UI" panose="020B0604030504040204" pitchFamily="50" charset="-128"/>
                        <a:ea typeface="Meiryo UI" panose="020B0604030504040204" pitchFamily="50" charset="-128"/>
                        <a:cs typeface="Times New Roman" panose="02020603050405020304" pitchFamily="18" charset="0"/>
                      </a:endParaRPr>
                    </a:p>
                  </a:txBody>
                  <a:tcPr marL="161131" marR="161131" marT="45572" marB="45572"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000"/>
                        </a:lnSpc>
                        <a:spcAft>
                          <a:spcPts val="0"/>
                        </a:spcAft>
                        <a:tabLst>
                          <a:tab pos="325755" algn="l"/>
                        </a:tabLst>
                      </a:pPr>
                      <a:r>
                        <a:rPr lang="ja-JP" sz="1600" b="1" kern="100" dirty="0">
                          <a:solidFill>
                            <a:srgbClr val="FF0000"/>
                          </a:solidFill>
                          <a:effectLst/>
                          <a:latin typeface="Meiryo UI" panose="020B0604030504040204" pitchFamily="50" charset="-128"/>
                          <a:ea typeface="Meiryo UI" panose="020B0604030504040204" pitchFamily="50" charset="-128"/>
                        </a:rPr>
                        <a:t>影響なし</a:t>
                      </a:r>
                      <a:endParaRPr lang="ja-JP" sz="2000" kern="100" dirty="0">
                        <a:solidFill>
                          <a:srgbClr val="FF0000"/>
                        </a:solidFill>
                        <a:effectLst/>
                        <a:latin typeface="Meiryo UI" panose="020B0604030504040204" pitchFamily="50" charset="-128"/>
                        <a:ea typeface="Meiryo UI" panose="020B0604030504040204" pitchFamily="50" charset="-128"/>
                      </a:endParaRPr>
                    </a:p>
                  </a:txBody>
                  <a:tcPr marL="161131" marR="161131" marT="45572" marB="45572" anchor="ctr" anchorCtr="1">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31689701"/>
                  </a:ext>
                </a:extLst>
              </a:tr>
            </a:tbl>
          </a:graphicData>
        </a:graphic>
      </p:graphicFrame>
      <p:sp>
        <p:nvSpPr>
          <p:cNvPr id="12" name="下矢印 11"/>
          <p:cNvSpPr/>
          <p:nvPr/>
        </p:nvSpPr>
        <p:spPr>
          <a:xfrm>
            <a:off x="4207934" y="4284981"/>
            <a:ext cx="728133" cy="618067"/>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3" name="円/楕円 12"/>
          <p:cNvSpPr/>
          <p:nvPr/>
        </p:nvSpPr>
        <p:spPr>
          <a:xfrm>
            <a:off x="1426633" y="4949276"/>
            <a:ext cx="6290733" cy="1549400"/>
          </a:xfrm>
          <a:prstGeom prst="ellipse">
            <a:avLst/>
          </a:prstGeom>
          <a:ln w="76200"/>
        </p:spPr>
        <p:style>
          <a:lnRef idx="2">
            <a:schemeClr val="accent2"/>
          </a:lnRef>
          <a:fillRef idx="1">
            <a:schemeClr val="lt1"/>
          </a:fillRef>
          <a:effectRef idx="0">
            <a:schemeClr val="accent2"/>
          </a:effectRef>
          <a:fontRef idx="minor">
            <a:schemeClr val="dk1"/>
          </a:fontRef>
        </p:style>
        <p:txBody>
          <a:bodyPr rtlCol="0" anchor="ctr"/>
          <a:lstStyle/>
          <a:p>
            <a:pPr algn="ctr"/>
            <a:r>
              <a:rPr kumimoji="1" lang="en-US" altLang="ja-JP" sz="2800" dirty="0" smtClean="0"/>
              <a:t>LPLC</a:t>
            </a:r>
            <a:r>
              <a:rPr kumimoji="1" lang="ja-JP" altLang="en-US" sz="2800" dirty="0" smtClean="0"/>
              <a:t>モデルの能力を</a:t>
            </a:r>
            <a:r>
              <a:rPr kumimoji="1" lang="en-US" altLang="ja-JP" sz="2800" dirty="0" smtClean="0"/>
              <a:t/>
            </a:r>
            <a:br>
              <a:rPr kumimoji="1" lang="en-US" altLang="ja-JP" sz="2800" dirty="0" smtClean="0"/>
            </a:br>
            <a:r>
              <a:rPr kumimoji="1" lang="ja-JP" altLang="en-US" sz="3600" dirty="0" smtClean="0">
                <a:solidFill>
                  <a:srgbClr val="FF0000"/>
                </a:solidFill>
              </a:rPr>
              <a:t>数字</a:t>
            </a:r>
            <a:r>
              <a:rPr kumimoji="1" lang="ja-JP" altLang="en-US" sz="2800" dirty="0" smtClean="0"/>
              <a:t>で評価する</a:t>
            </a:r>
            <a:endParaRPr kumimoji="1" lang="ja-JP" altLang="en-US" sz="2800" dirty="0"/>
          </a:p>
        </p:txBody>
      </p:sp>
      <p:sp>
        <p:nvSpPr>
          <p:cNvPr id="14" name="テキスト ボックス 13"/>
          <p:cNvSpPr txBox="1"/>
          <p:nvPr/>
        </p:nvSpPr>
        <p:spPr>
          <a:xfrm>
            <a:off x="1172633" y="5012264"/>
            <a:ext cx="1761066" cy="369332"/>
          </a:xfrm>
          <a:prstGeom prst="rect">
            <a:avLst/>
          </a:prstGeom>
          <a:solidFill>
            <a:schemeClr val="bg1"/>
          </a:solidFill>
          <a:ln w="38100"/>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kumimoji="1" lang="ja-JP" altLang="en-US" dirty="0" smtClean="0"/>
              <a:t>本研究の目的</a:t>
            </a:r>
            <a:endParaRPr kumimoji="1" lang="ja-JP" altLang="en-US" dirty="0"/>
          </a:p>
        </p:txBody>
      </p:sp>
    </p:spTree>
    <p:extLst>
      <p:ext uri="{BB962C8B-B14F-4D97-AF65-F5344CB8AC3E}">
        <p14:creationId xmlns:p14="http://schemas.microsoft.com/office/powerpoint/2010/main" val="321335761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286000" y="2760133"/>
            <a:ext cx="5164667" cy="923330"/>
          </a:xfrm>
          <a:prstGeom prst="rect">
            <a:avLst/>
          </a:prstGeom>
          <a:noFill/>
        </p:spPr>
        <p:txBody>
          <a:bodyPr wrap="square" rtlCol="0">
            <a:spAutoFit/>
          </a:bodyPr>
          <a:lstStyle/>
          <a:p>
            <a:r>
              <a:rPr kumimoji="1" lang="ja-JP" altLang="en-US" dirty="0" smtClean="0"/>
              <a:t>ここからは前と同じ</a:t>
            </a:r>
            <a:endParaRPr kumimoji="1" lang="en-US" altLang="ja-JP" dirty="0" smtClean="0"/>
          </a:p>
          <a:p>
            <a:r>
              <a:rPr kumimoji="1" lang="ja-JP" altLang="en-US" dirty="0" smtClean="0"/>
              <a:t>全部は言えないけどどれを言うべき？</a:t>
            </a:r>
            <a:endParaRPr kumimoji="1" lang="en-US" altLang="ja-JP" dirty="0" smtClean="0"/>
          </a:p>
          <a:p>
            <a:r>
              <a:rPr lang="ja-JP" altLang="en-US" dirty="0" smtClean="0"/>
              <a:t>数式</a:t>
            </a:r>
            <a:r>
              <a:rPr lang="ja-JP" altLang="en-US" dirty="0"/>
              <a:t>？</a:t>
            </a:r>
            <a:endParaRPr kumimoji="1" lang="ja-JP" altLang="en-US" dirty="0"/>
          </a:p>
        </p:txBody>
      </p:sp>
    </p:spTree>
    <p:extLst>
      <p:ext uri="{BB962C8B-B14F-4D97-AF65-F5344CB8AC3E}">
        <p14:creationId xmlns:p14="http://schemas.microsoft.com/office/powerpoint/2010/main" val="388742890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ja-JP" altLang="en-US" dirty="0" smtClean="0"/>
              <a:t>実測値</a:t>
            </a:r>
            <a:r>
              <a:rPr kumimoji="1" lang="en-US" altLang="ja-JP" dirty="0" smtClean="0"/>
              <a:t>(</a:t>
            </a:r>
            <a:r>
              <a:rPr kumimoji="1" lang="ja-JP" altLang="en-US" dirty="0" smtClean="0"/>
              <a:t>オープンデー</a:t>
            </a:r>
            <a:r>
              <a:rPr lang="ja-JP" altLang="en-US" dirty="0" smtClean="0"/>
              <a:t>タの活用</a:t>
            </a:r>
            <a:r>
              <a:rPr lang="en-US" altLang="ja-JP" dirty="0" smtClean="0"/>
              <a:t>)</a:t>
            </a:r>
            <a:endParaRPr kumimoji="1" lang="ja-JP" altLang="en-US" dirty="0"/>
          </a:p>
        </p:txBody>
      </p:sp>
      <p:sp>
        <p:nvSpPr>
          <p:cNvPr id="5" name="テキスト ボックス 4"/>
          <p:cNvSpPr txBox="1"/>
          <p:nvPr/>
        </p:nvSpPr>
        <p:spPr>
          <a:xfrm>
            <a:off x="831956" y="1915076"/>
            <a:ext cx="8007243" cy="1261884"/>
          </a:xfrm>
          <a:prstGeom prst="rect">
            <a:avLst/>
          </a:prstGeom>
          <a:noFill/>
        </p:spPr>
        <p:txBody>
          <a:bodyPr wrap="square" rtlCol="0">
            <a:spAutoFit/>
          </a:bodyPr>
          <a:lstStyle/>
          <a:p>
            <a:r>
              <a:rPr kumimoji="1" lang="ja-JP" altLang="en-US" sz="2400" dirty="0" smtClean="0"/>
              <a:t>オープンデータは</a:t>
            </a:r>
            <a:r>
              <a:rPr kumimoji="1" lang="ja-JP" altLang="en-US" sz="2800" dirty="0" smtClean="0">
                <a:solidFill>
                  <a:srgbClr val="FF0000"/>
                </a:solidFill>
              </a:rPr>
              <a:t>人流センサ</a:t>
            </a:r>
            <a:r>
              <a:rPr kumimoji="1" lang="ja-JP" altLang="en-US" sz="2400" dirty="0" smtClean="0"/>
              <a:t>を用いており，</a:t>
            </a:r>
            <a:r>
              <a:rPr kumimoji="1" lang="en-US" altLang="ja-JP" sz="2400" dirty="0" smtClean="0"/>
              <a:t/>
            </a:r>
            <a:br>
              <a:rPr kumimoji="1" lang="en-US" altLang="ja-JP" sz="2400" dirty="0" smtClean="0"/>
            </a:br>
            <a:r>
              <a:rPr lang="en-US" altLang="ja-JP" sz="2400" dirty="0" smtClean="0"/>
              <a:t>19</a:t>
            </a:r>
            <a:r>
              <a:rPr lang="ja-JP" altLang="en-US" sz="2400" dirty="0" smtClean="0"/>
              <a:t>個のセンサ毎に</a:t>
            </a:r>
            <a:r>
              <a:rPr lang="en-US" altLang="ja-JP" sz="2400" dirty="0" smtClean="0">
                <a:solidFill>
                  <a:srgbClr val="0070C0"/>
                </a:solidFill>
              </a:rPr>
              <a:t>in</a:t>
            </a:r>
            <a:r>
              <a:rPr lang="ja-JP" altLang="en-US" sz="2400" dirty="0" smtClean="0">
                <a:solidFill>
                  <a:srgbClr val="0070C0"/>
                </a:solidFill>
              </a:rPr>
              <a:t>データ</a:t>
            </a:r>
            <a:r>
              <a:rPr lang="ja-JP" altLang="en-US" sz="2400" dirty="0" smtClean="0"/>
              <a:t>と</a:t>
            </a:r>
            <a:r>
              <a:rPr lang="en-US" altLang="ja-JP" sz="2400" dirty="0" smtClean="0">
                <a:solidFill>
                  <a:srgbClr val="FF0000"/>
                </a:solidFill>
              </a:rPr>
              <a:t>out</a:t>
            </a:r>
            <a:r>
              <a:rPr lang="ja-JP" altLang="en-US" sz="2400" dirty="0" smtClean="0">
                <a:solidFill>
                  <a:srgbClr val="FF0000"/>
                </a:solidFill>
              </a:rPr>
              <a:t>データ</a:t>
            </a:r>
            <a:r>
              <a:rPr lang="ja-JP" altLang="en-US" sz="2400" dirty="0" smtClean="0"/>
              <a:t>が示されている．</a:t>
            </a:r>
            <a:r>
              <a:rPr lang="en-US" altLang="ja-JP" sz="2400" dirty="0" smtClean="0"/>
              <a:t/>
            </a:r>
            <a:br>
              <a:rPr lang="en-US" altLang="ja-JP" sz="2400" dirty="0" smtClean="0"/>
            </a:br>
            <a:r>
              <a:rPr lang="ja-JP" altLang="en-US" sz="2400" dirty="0" smtClean="0"/>
              <a:t>センサデータは</a:t>
            </a:r>
            <a:r>
              <a:rPr lang="en-US" altLang="ja-JP" sz="2400" dirty="0" smtClean="0"/>
              <a:t>1</a:t>
            </a:r>
            <a:r>
              <a:rPr lang="ja-JP" altLang="en-US" sz="2400" dirty="0" smtClean="0"/>
              <a:t>分毎の更新．</a:t>
            </a:r>
            <a:endParaRPr kumimoji="1" lang="ja-JP" altLang="en-US" sz="2400" dirty="0"/>
          </a:p>
        </p:txBody>
      </p:sp>
      <p:grpSp>
        <p:nvGrpSpPr>
          <p:cNvPr id="3" name="グループ化 2"/>
          <p:cNvGrpSpPr/>
          <p:nvPr/>
        </p:nvGrpSpPr>
        <p:grpSpPr>
          <a:xfrm>
            <a:off x="933557" y="984896"/>
            <a:ext cx="6821654" cy="1015663"/>
            <a:chOff x="373905" y="996590"/>
            <a:chExt cx="8139302" cy="1015663"/>
          </a:xfrm>
        </p:grpSpPr>
        <p:sp>
          <p:nvSpPr>
            <p:cNvPr id="4" name="テキスト ボックス 3"/>
            <p:cNvSpPr txBox="1"/>
            <p:nvPr/>
          </p:nvSpPr>
          <p:spPr>
            <a:xfrm>
              <a:off x="373905" y="996590"/>
              <a:ext cx="8139302" cy="1015663"/>
            </a:xfrm>
            <a:prstGeom prst="rect">
              <a:avLst/>
            </a:prstGeom>
            <a:noFill/>
          </p:spPr>
          <p:txBody>
            <a:bodyPr wrap="square" rtlCol="0">
              <a:spAutoFit/>
            </a:bodyPr>
            <a:lstStyle/>
            <a:p>
              <a:r>
                <a:rPr lang="en-US" altLang="ja-JP" sz="2000" dirty="0"/>
                <a:t>G</a:t>
              </a:r>
              <a:r>
                <a:rPr lang="ja-JP" altLang="en-US" sz="2000" dirty="0"/>
                <a:t>空間情報センターの公表して</a:t>
              </a:r>
              <a:r>
                <a:rPr lang="ja-JP" altLang="en-US" sz="2000" dirty="0" smtClean="0"/>
                <a:t>いる</a:t>
              </a:r>
              <a:r>
                <a:rPr lang="en-US" altLang="ja-JP" sz="2000" dirty="0" smtClean="0"/>
                <a:t/>
              </a:r>
              <a:br>
                <a:rPr lang="en-US" altLang="ja-JP" sz="2000" dirty="0" smtClean="0"/>
              </a:br>
              <a:r>
                <a:rPr lang="ja-JP" altLang="en-US" sz="2000" dirty="0" smtClean="0"/>
                <a:t>松江駅</a:t>
              </a:r>
              <a:r>
                <a:rPr lang="ja-JP" altLang="en-US" sz="2000" dirty="0"/>
                <a:t>構内人流センサデータ（西日本旅客鉄道株式会社</a:t>
              </a:r>
              <a:r>
                <a:rPr lang="ja-JP" altLang="en-US" sz="2000" dirty="0" smtClean="0"/>
                <a:t>）</a:t>
              </a:r>
              <a:endParaRPr lang="en-US" altLang="ja-JP" sz="2000" dirty="0" smtClean="0"/>
            </a:p>
            <a:p>
              <a:r>
                <a:rPr lang="ja-JP" altLang="en-US" sz="2000" dirty="0" smtClean="0"/>
                <a:t>を使用</a:t>
              </a:r>
              <a:endParaRPr kumimoji="1" lang="ja-JP" altLang="en-US" sz="2000" dirty="0"/>
            </a:p>
          </p:txBody>
        </p:sp>
        <p:sp>
          <p:nvSpPr>
            <p:cNvPr id="6" name="テキスト ボックス 5"/>
            <p:cNvSpPr txBox="1"/>
            <p:nvPr/>
          </p:nvSpPr>
          <p:spPr>
            <a:xfrm>
              <a:off x="1582001" y="1592485"/>
              <a:ext cx="6696687" cy="369332"/>
            </a:xfrm>
            <a:prstGeom prst="rect">
              <a:avLst/>
            </a:prstGeom>
            <a:noFill/>
          </p:spPr>
          <p:txBody>
            <a:bodyPr wrap="square" rtlCol="0">
              <a:spAutoFit/>
            </a:bodyPr>
            <a:lstStyle/>
            <a:p>
              <a:r>
                <a:rPr lang="en-US" altLang="ja-JP" dirty="0"/>
                <a:t>https://www.geospatial.jp/ckan/organization/aigid-team</a:t>
              </a:r>
              <a:endParaRPr kumimoji="1" lang="ja-JP" altLang="en-US" dirty="0"/>
            </a:p>
          </p:txBody>
        </p:sp>
      </p:grpSp>
      <p:pic>
        <p:nvPicPr>
          <p:cNvPr id="8" name="図 7"/>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09611" y="4788867"/>
            <a:ext cx="5604869" cy="1819265"/>
          </a:xfrm>
          <a:prstGeom prst="rect">
            <a:avLst/>
          </a:prstGeom>
          <a:noFill/>
          <a:ln>
            <a:noFill/>
          </a:ln>
        </p:spPr>
      </p:pic>
      <p:pic>
        <p:nvPicPr>
          <p:cNvPr id="9" name="図 8" descr="C:\Users\tamura\AppData\Local\Microsoft\Windows\INetCache\Content.Word\place.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86550" y="3294970"/>
            <a:ext cx="2678619" cy="1493897"/>
          </a:xfrm>
          <a:prstGeom prst="rect">
            <a:avLst/>
          </a:prstGeom>
          <a:noFill/>
          <a:ln>
            <a:noFill/>
          </a:ln>
        </p:spPr>
      </p:pic>
      <p:sp>
        <p:nvSpPr>
          <p:cNvPr id="10" name="テキスト ボックス 9"/>
          <p:cNvSpPr txBox="1"/>
          <p:nvPr/>
        </p:nvSpPr>
        <p:spPr>
          <a:xfrm>
            <a:off x="509625" y="4858654"/>
            <a:ext cx="1701798" cy="369332"/>
          </a:xfrm>
          <a:prstGeom prst="rect">
            <a:avLst/>
          </a:prstGeom>
          <a:ln w="38100"/>
        </p:spPr>
        <p:style>
          <a:lnRef idx="2">
            <a:schemeClr val="accent6"/>
          </a:lnRef>
          <a:fillRef idx="1">
            <a:schemeClr val="lt1"/>
          </a:fillRef>
          <a:effectRef idx="0">
            <a:schemeClr val="accent6"/>
          </a:effectRef>
          <a:fontRef idx="minor">
            <a:schemeClr val="dk1"/>
          </a:fontRef>
        </p:style>
        <p:txBody>
          <a:bodyPr wrap="square" rtlCol="0">
            <a:spAutoFit/>
          </a:bodyPr>
          <a:lstStyle/>
          <a:p>
            <a:r>
              <a:rPr kumimoji="1" lang="en-US" altLang="ja-JP" dirty="0" smtClean="0"/>
              <a:t>In/out</a:t>
            </a:r>
            <a:r>
              <a:rPr kumimoji="1" lang="ja-JP" altLang="en-US" dirty="0" smtClean="0"/>
              <a:t>の定義図</a:t>
            </a:r>
            <a:endParaRPr kumimoji="1" lang="ja-JP" altLang="en-US" dirty="0"/>
          </a:p>
        </p:txBody>
      </p:sp>
      <p:sp>
        <p:nvSpPr>
          <p:cNvPr id="11" name="テキスト ボックス 10"/>
          <p:cNvSpPr txBox="1"/>
          <p:nvPr/>
        </p:nvSpPr>
        <p:spPr>
          <a:xfrm>
            <a:off x="656749" y="3294970"/>
            <a:ext cx="2929465" cy="646331"/>
          </a:xfrm>
          <a:prstGeom prst="rect">
            <a:avLst/>
          </a:prstGeom>
          <a:ln w="38100"/>
        </p:spPr>
        <p:style>
          <a:lnRef idx="2">
            <a:schemeClr val="accent6"/>
          </a:lnRef>
          <a:fillRef idx="1">
            <a:schemeClr val="lt1"/>
          </a:fillRef>
          <a:effectRef idx="0">
            <a:schemeClr val="accent6"/>
          </a:effectRef>
          <a:fontRef idx="minor">
            <a:schemeClr val="dk1"/>
          </a:fontRef>
        </p:style>
        <p:txBody>
          <a:bodyPr wrap="square" rtlCol="0">
            <a:spAutoFit/>
          </a:bodyPr>
          <a:lstStyle/>
          <a:p>
            <a:r>
              <a:rPr kumimoji="1" lang="ja-JP" altLang="en-US" dirty="0" smtClean="0"/>
              <a:t>公開されているオープンデータの人流センサ位置</a:t>
            </a:r>
            <a:endParaRPr kumimoji="1" lang="ja-JP" altLang="en-US" dirty="0"/>
          </a:p>
        </p:txBody>
      </p:sp>
    </p:spTree>
    <p:extLst>
      <p:ext uri="{BB962C8B-B14F-4D97-AF65-F5344CB8AC3E}">
        <p14:creationId xmlns:p14="http://schemas.microsoft.com/office/powerpoint/2010/main" val="338914284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ユース</a:t>
            </a:r>
            <a:r>
              <a:rPr lang="ja-JP" altLang="en-US" dirty="0"/>
              <a:t>ケース</a:t>
            </a:r>
            <a:r>
              <a:rPr kumimoji="1" lang="ja-JP" altLang="en-US" dirty="0" smtClean="0"/>
              <a:t>定義</a:t>
            </a:r>
            <a:endParaRPr kumimoji="1" lang="ja-JP" altLang="en-US" dirty="0"/>
          </a:p>
        </p:txBody>
      </p:sp>
      <p:sp>
        <p:nvSpPr>
          <p:cNvPr id="6" name="テキスト ボックス 5"/>
          <p:cNvSpPr txBox="1"/>
          <p:nvPr/>
        </p:nvSpPr>
        <p:spPr>
          <a:xfrm>
            <a:off x="1335275" y="1153948"/>
            <a:ext cx="6127380" cy="830997"/>
          </a:xfrm>
          <a:prstGeom prst="rect">
            <a:avLst/>
          </a:prstGeom>
          <a:noFill/>
        </p:spPr>
        <p:txBody>
          <a:bodyPr wrap="square" rtlCol="0">
            <a:spAutoFit/>
          </a:bodyPr>
          <a:lstStyle/>
          <a:p>
            <a:r>
              <a:rPr kumimoji="1" lang="ja-JP" altLang="en-US" sz="2400" dirty="0" smtClean="0"/>
              <a:t>実測値</a:t>
            </a:r>
            <a:r>
              <a:rPr kumimoji="1" lang="en-US" altLang="ja-JP" sz="2400" dirty="0" smtClean="0"/>
              <a:t>(</a:t>
            </a:r>
            <a:r>
              <a:rPr kumimoji="1" lang="ja-JP" altLang="en-US" sz="2400" dirty="0" smtClean="0"/>
              <a:t>オープンデータ</a:t>
            </a:r>
            <a:r>
              <a:rPr kumimoji="1" lang="en-US" altLang="ja-JP" sz="2400" dirty="0" smtClean="0"/>
              <a:t>)</a:t>
            </a:r>
            <a:r>
              <a:rPr kumimoji="1" lang="ja-JP" altLang="en-US" sz="2400" dirty="0" smtClean="0"/>
              <a:t>を活かした</a:t>
            </a:r>
            <a:r>
              <a:rPr kumimoji="1" lang="en-US" altLang="ja-JP" sz="2400" dirty="0" smtClean="0"/>
              <a:t/>
            </a:r>
            <a:br>
              <a:rPr kumimoji="1" lang="en-US" altLang="ja-JP" sz="2400" dirty="0" smtClean="0"/>
            </a:br>
            <a:r>
              <a:rPr kumimoji="1" lang="ja-JP" altLang="en-US" sz="2400" dirty="0" smtClean="0"/>
              <a:t>広域トラッキングサービスの一例として</a:t>
            </a:r>
            <a:endParaRPr kumimoji="1" lang="ja-JP" altLang="en-US" sz="2400" dirty="0"/>
          </a:p>
        </p:txBody>
      </p:sp>
      <p:grpSp>
        <p:nvGrpSpPr>
          <p:cNvPr id="13" name="グループ化 12"/>
          <p:cNvGrpSpPr/>
          <p:nvPr/>
        </p:nvGrpSpPr>
        <p:grpSpPr>
          <a:xfrm>
            <a:off x="1066363" y="2518833"/>
            <a:ext cx="7011272" cy="1691109"/>
            <a:chOff x="1426634" y="2645833"/>
            <a:chExt cx="6290733" cy="1691109"/>
          </a:xfrm>
        </p:grpSpPr>
        <p:sp>
          <p:nvSpPr>
            <p:cNvPr id="12" name="円/楕円 11"/>
            <p:cNvSpPr/>
            <p:nvPr/>
          </p:nvSpPr>
          <p:spPr>
            <a:xfrm>
              <a:off x="1426634" y="2645833"/>
              <a:ext cx="6290733" cy="1566334"/>
            </a:xfrm>
            <a:prstGeom prst="ellipse">
              <a:avLst/>
            </a:prstGeom>
            <a:ln w="38100"/>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sz="2000"/>
            </a:p>
          </p:txBody>
        </p:sp>
        <p:sp>
          <p:nvSpPr>
            <p:cNvPr id="7" name="テキスト ボックス 6"/>
            <p:cNvSpPr txBox="1"/>
            <p:nvPr/>
          </p:nvSpPr>
          <p:spPr>
            <a:xfrm>
              <a:off x="1744133" y="3136613"/>
              <a:ext cx="5604934" cy="1200329"/>
            </a:xfrm>
            <a:prstGeom prst="rect">
              <a:avLst/>
            </a:prstGeom>
            <a:noFill/>
            <a:ln w="38100">
              <a:noFill/>
            </a:ln>
          </p:spPr>
          <p:txBody>
            <a:bodyPr wrap="square" rtlCol="0">
              <a:spAutoFit/>
            </a:bodyPr>
            <a:lstStyle/>
            <a:p>
              <a:r>
                <a:rPr kumimoji="1" lang="ja-JP" altLang="en-US" sz="3600" dirty="0" smtClean="0"/>
                <a:t>駅構内登校者見守りサービス</a:t>
              </a:r>
              <a:endParaRPr kumimoji="1" lang="ja-JP" altLang="en-US" sz="3600" dirty="0"/>
            </a:p>
          </p:txBody>
        </p:sp>
      </p:grpSp>
      <p:sp>
        <p:nvSpPr>
          <p:cNvPr id="8" name="テキスト ボックス 7"/>
          <p:cNvSpPr txBox="1"/>
          <p:nvPr/>
        </p:nvSpPr>
        <p:spPr>
          <a:xfrm>
            <a:off x="706093" y="4873055"/>
            <a:ext cx="7731813" cy="830997"/>
          </a:xfrm>
          <a:prstGeom prst="rect">
            <a:avLst/>
          </a:prstGeom>
          <a:noFill/>
        </p:spPr>
        <p:txBody>
          <a:bodyPr wrap="square" rtlCol="0">
            <a:spAutoFit/>
          </a:bodyPr>
          <a:lstStyle/>
          <a:p>
            <a:r>
              <a:rPr lang="ja-JP" altLang="en-US" sz="2400" dirty="0" smtClean="0"/>
              <a:t>をユースケースとして研究を行った．</a:t>
            </a:r>
            <a:endParaRPr lang="en-US" altLang="ja-JP" sz="2400" dirty="0" smtClean="0"/>
          </a:p>
          <a:p>
            <a:r>
              <a:rPr lang="ja-JP" altLang="en-US" sz="2400" dirty="0"/>
              <a:t>以降</a:t>
            </a:r>
            <a:r>
              <a:rPr lang="ja-JP" altLang="en-US" sz="2400" dirty="0" smtClean="0"/>
              <a:t>のスライドでユースケースを具体的に設定をする．</a:t>
            </a:r>
            <a:endParaRPr lang="ja-JP" altLang="en-US" sz="2400" dirty="0"/>
          </a:p>
        </p:txBody>
      </p:sp>
    </p:spTree>
    <p:extLst>
      <p:ext uri="{BB962C8B-B14F-4D97-AF65-F5344CB8AC3E}">
        <p14:creationId xmlns:p14="http://schemas.microsoft.com/office/powerpoint/2010/main" val="91496997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楕円 16"/>
          <p:cNvSpPr/>
          <p:nvPr/>
        </p:nvSpPr>
        <p:spPr>
          <a:xfrm>
            <a:off x="4906032" y="1277497"/>
            <a:ext cx="2996503" cy="876563"/>
          </a:xfrm>
          <a:prstGeom prst="ellipse">
            <a:avLst/>
          </a:prstGeom>
          <a:ln w="38100"/>
        </p:spPr>
        <p:style>
          <a:lnRef idx="1">
            <a:schemeClr val="accent2"/>
          </a:lnRef>
          <a:fillRef idx="2">
            <a:schemeClr val="accent2"/>
          </a:fillRef>
          <a:effectRef idx="1">
            <a:schemeClr val="accent2"/>
          </a:effectRef>
          <a:fontRef idx="minor">
            <a:schemeClr val="dk1"/>
          </a:fontRef>
        </p:style>
        <p:txBody>
          <a:bodyPr rtlCol="0" anchor="ctr"/>
          <a:lstStyle/>
          <a:p>
            <a:pPr algn="ctr"/>
            <a:r>
              <a:rPr kumimoji="1" lang="ja-JP" altLang="en-US" sz="2000" dirty="0" smtClean="0">
                <a:ln w="0"/>
                <a:solidFill>
                  <a:schemeClr val="tx1"/>
                </a:solidFill>
                <a:effectLst>
                  <a:outerShdw blurRad="38100" dist="19050" dir="2700000" algn="tl" rotWithShape="0">
                    <a:schemeClr val="dk1">
                      <a:alpha val="40000"/>
                    </a:schemeClr>
                  </a:outerShdw>
                </a:effectLst>
              </a:rPr>
              <a:t>画像処理</a:t>
            </a:r>
            <a:r>
              <a:rPr kumimoji="1" lang="en-US" altLang="ja-JP" sz="2000" dirty="0" smtClean="0">
                <a:ln w="0"/>
                <a:solidFill>
                  <a:schemeClr val="tx1"/>
                </a:solidFill>
                <a:effectLst>
                  <a:outerShdw blurRad="38100" dist="19050" dir="2700000" algn="tl" rotWithShape="0">
                    <a:schemeClr val="dk1">
                      <a:alpha val="40000"/>
                    </a:schemeClr>
                  </a:outerShdw>
                </a:effectLst>
              </a:rPr>
              <a:t>(</a:t>
            </a:r>
            <a:r>
              <a:rPr kumimoji="1" lang="ja-JP" altLang="en-US" sz="2000" dirty="0" smtClean="0">
                <a:ln w="0"/>
                <a:solidFill>
                  <a:schemeClr val="tx1"/>
                </a:solidFill>
                <a:effectLst>
                  <a:outerShdw blurRad="38100" dist="19050" dir="2700000" algn="tl" rotWithShape="0">
                    <a:schemeClr val="dk1">
                      <a:alpha val="40000"/>
                    </a:schemeClr>
                  </a:outerShdw>
                </a:effectLst>
              </a:rPr>
              <a:t>顔認識</a:t>
            </a:r>
            <a:r>
              <a:rPr kumimoji="1" lang="en-US" altLang="ja-JP" sz="2000" dirty="0" smtClean="0">
                <a:ln w="0"/>
                <a:solidFill>
                  <a:schemeClr val="tx1"/>
                </a:solidFill>
                <a:effectLst>
                  <a:outerShdw blurRad="38100" dist="19050" dir="2700000" algn="tl" rotWithShape="0">
                    <a:schemeClr val="dk1">
                      <a:alpha val="40000"/>
                    </a:schemeClr>
                  </a:outerShdw>
                </a:effectLst>
              </a:rPr>
              <a:t>)</a:t>
            </a:r>
            <a:br>
              <a:rPr kumimoji="1" lang="en-US" altLang="ja-JP" sz="2000" dirty="0" smtClean="0">
                <a:ln w="0"/>
                <a:solidFill>
                  <a:schemeClr val="tx1"/>
                </a:solidFill>
                <a:effectLst>
                  <a:outerShdw blurRad="38100" dist="19050" dir="2700000" algn="tl" rotWithShape="0">
                    <a:schemeClr val="dk1">
                      <a:alpha val="40000"/>
                    </a:schemeClr>
                  </a:outerShdw>
                </a:effectLst>
              </a:rPr>
            </a:br>
            <a:r>
              <a:rPr kumimoji="1" lang="ja-JP" altLang="en-US" sz="2000" dirty="0" smtClean="0">
                <a:ln w="0"/>
                <a:solidFill>
                  <a:schemeClr val="tx1"/>
                </a:solidFill>
                <a:effectLst>
                  <a:outerShdw blurRad="38100" dist="19050" dir="2700000" algn="tl" rotWithShape="0">
                    <a:schemeClr val="dk1">
                      <a:alpha val="40000"/>
                    </a:schemeClr>
                  </a:outerShdw>
                </a:effectLst>
              </a:rPr>
              <a:t>見守り結果通知</a:t>
            </a:r>
            <a:endParaRPr kumimoji="1" lang="ja-JP" altLang="en-US" sz="2000" dirty="0">
              <a:ln w="0"/>
              <a:solidFill>
                <a:schemeClr val="tx1"/>
              </a:solidFill>
              <a:effectLst>
                <a:outerShdw blurRad="38100" dist="19050" dir="2700000" algn="tl" rotWithShape="0">
                  <a:schemeClr val="dk1">
                    <a:alpha val="40000"/>
                  </a:schemeClr>
                </a:outerShdw>
              </a:effectLst>
            </a:endParaRPr>
          </a:p>
        </p:txBody>
      </p:sp>
      <p:sp>
        <p:nvSpPr>
          <p:cNvPr id="2" name="タイトル 1"/>
          <p:cNvSpPr>
            <a:spLocks noGrp="1"/>
          </p:cNvSpPr>
          <p:nvPr>
            <p:ph type="title"/>
          </p:nvPr>
        </p:nvSpPr>
        <p:spPr/>
        <p:txBody>
          <a:bodyPr/>
          <a:lstStyle/>
          <a:p>
            <a:r>
              <a:rPr kumimoji="1" lang="ja-JP" altLang="en-US" dirty="0" smtClean="0"/>
              <a:t>ユースケース概要</a:t>
            </a:r>
            <a:endParaRPr kumimoji="1" lang="ja-JP" altLang="en-US" dirty="0"/>
          </a:p>
        </p:txBody>
      </p:sp>
      <p:cxnSp>
        <p:nvCxnSpPr>
          <p:cNvPr id="5" name="直線コネクタ 4"/>
          <p:cNvCxnSpPr/>
          <p:nvPr/>
        </p:nvCxnSpPr>
        <p:spPr>
          <a:xfrm>
            <a:off x="1089373" y="2385809"/>
            <a:ext cx="7280573" cy="0"/>
          </a:xfrm>
          <a:prstGeom prst="line">
            <a:avLst/>
          </a:prstGeom>
        </p:spPr>
        <p:style>
          <a:lnRef idx="1">
            <a:schemeClr val="dk1"/>
          </a:lnRef>
          <a:fillRef idx="0">
            <a:schemeClr val="dk1"/>
          </a:fillRef>
          <a:effectRef idx="0">
            <a:schemeClr val="dk1"/>
          </a:effectRef>
          <a:fontRef idx="minor">
            <a:schemeClr val="tx1"/>
          </a:fontRef>
        </p:style>
      </p:cxnSp>
      <p:grpSp>
        <p:nvGrpSpPr>
          <p:cNvPr id="9" name="グループ化 8"/>
          <p:cNvGrpSpPr/>
          <p:nvPr/>
        </p:nvGrpSpPr>
        <p:grpSpPr>
          <a:xfrm>
            <a:off x="4115058" y="1156857"/>
            <a:ext cx="2030844" cy="1219267"/>
            <a:chOff x="5712354" y="2150072"/>
            <a:chExt cx="4050771" cy="2431980"/>
          </a:xfrm>
        </p:grpSpPr>
        <p:pic>
          <p:nvPicPr>
            <p:cNvPr id="10" name="Picture 8" descr="サーバのイラスト（1台）"/>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87042" y="2150072"/>
              <a:ext cx="1714500" cy="17145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descr="雲のイラスト"/>
            <p:cNvPicPr>
              <a:picLocks noChangeAspect="1" noChangeArrowheads="1"/>
            </p:cNvPicPr>
            <p:nvPr/>
          </p:nvPicPr>
          <p:blipFill rotWithShape="1">
            <a:blip r:embed="rId3">
              <a:extLst>
                <a:ext uri="{28A0092B-C50C-407E-A947-70E740481C1C}">
                  <a14:useLocalDpi xmlns:a14="http://schemas.microsoft.com/office/drawing/2010/main" val="0"/>
                </a:ext>
              </a:extLst>
            </a:blip>
            <a:srcRect b="57768"/>
            <a:stretch/>
          </p:blipFill>
          <p:spPr bwMode="auto">
            <a:xfrm>
              <a:off x="5712354" y="2871327"/>
              <a:ext cx="4050771" cy="1710725"/>
            </a:xfrm>
            <a:prstGeom prst="rect">
              <a:avLst/>
            </a:prstGeom>
            <a:noFill/>
            <a:extLst>
              <a:ext uri="{909E8E84-426E-40DD-AFC4-6F175D3DCCD1}">
                <a14:hiddenFill xmlns:a14="http://schemas.microsoft.com/office/drawing/2010/main">
                  <a:solidFill>
                    <a:srgbClr val="FFFFFF"/>
                  </a:solidFill>
                </a14:hiddenFill>
              </a:ext>
            </a:extLst>
          </p:spPr>
        </p:pic>
      </p:grpSp>
      <p:sp>
        <p:nvSpPr>
          <p:cNvPr id="21" name="テキスト ボックス 20"/>
          <p:cNvSpPr txBox="1"/>
          <p:nvPr/>
        </p:nvSpPr>
        <p:spPr>
          <a:xfrm>
            <a:off x="2191040" y="5190388"/>
            <a:ext cx="2596896" cy="461665"/>
          </a:xfrm>
          <a:prstGeom prst="rect">
            <a:avLst/>
          </a:prstGeom>
          <a:noFill/>
        </p:spPr>
        <p:txBody>
          <a:bodyPr wrap="square" rtlCol="0">
            <a:spAutoFit/>
          </a:bodyPr>
          <a:lstStyle/>
          <a:p>
            <a:r>
              <a:rPr lang="ja-JP" altLang="en-US" sz="2400" dirty="0" smtClean="0"/>
              <a:t>松江駅構内</a:t>
            </a:r>
            <a:endParaRPr kumimoji="1" lang="ja-JP" altLang="en-US" sz="2400" dirty="0"/>
          </a:p>
        </p:txBody>
      </p:sp>
      <p:pic>
        <p:nvPicPr>
          <p:cNvPr id="24" name="Picture 4" descr="ドーム形の防犯カメラのイラスト"/>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69236" y="4136661"/>
            <a:ext cx="501183" cy="501183"/>
          </a:xfrm>
          <a:prstGeom prst="rect">
            <a:avLst/>
          </a:prstGeom>
          <a:noFill/>
          <a:extLst>
            <a:ext uri="{909E8E84-426E-40DD-AFC4-6F175D3DCCD1}">
              <a14:hiddenFill xmlns:a14="http://schemas.microsoft.com/office/drawing/2010/main">
                <a:solidFill>
                  <a:srgbClr val="FFFFFF"/>
                </a:solidFill>
              </a14:hiddenFill>
            </a:ext>
          </a:extLst>
        </p:spPr>
      </p:pic>
      <p:cxnSp>
        <p:nvCxnSpPr>
          <p:cNvPr id="60" name="直線矢印コネクタ 59"/>
          <p:cNvCxnSpPr>
            <a:stCxn id="24" idx="0"/>
          </p:cNvCxnSpPr>
          <p:nvPr/>
        </p:nvCxnSpPr>
        <p:spPr>
          <a:xfrm flipV="1">
            <a:off x="3819828" y="2432676"/>
            <a:ext cx="665369" cy="1703985"/>
          </a:xfrm>
          <a:prstGeom prst="straightConnector1">
            <a:avLst/>
          </a:prstGeom>
          <a:ln w="76200" cmpd="sng">
            <a:tailEnd type="triangle" w="lg" len="lg"/>
          </a:ln>
        </p:spPr>
        <p:style>
          <a:lnRef idx="1">
            <a:schemeClr val="dk1"/>
          </a:lnRef>
          <a:fillRef idx="0">
            <a:schemeClr val="dk1"/>
          </a:fillRef>
          <a:effectRef idx="0">
            <a:schemeClr val="dk1"/>
          </a:effectRef>
          <a:fontRef idx="minor">
            <a:schemeClr val="tx1"/>
          </a:fontRef>
        </p:style>
      </p:cxnSp>
      <p:cxnSp>
        <p:nvCxnSpPr>
          <p:cNvPr id="61" name="直線矢印コネクタ 60"/>
          <p:cNvCxnSpPr>
            <a:stCxn id="33" idx="0"/>
          </p:cNvCxnSpPr>
          <p:nvPr/>
        </p:nvCxnSpPr>
        <p:spPr>
          <a:xfrm flipV="1">
            <a:off x="4597783" y="2464257"/>
            <a:ext cx="164186" cy="1672404"/>
          </a:xfrm>
          <a:prstGeom prst="straightConnector1">
            <a:avLst/>
          </a:prstGeom>
          <a:ln w="76200" cmpd="sng">
            <a:tailEnd type="triangle" w="lg" len="lg"/>
          </a:ln>
        </p:spPr>
        <p:style>
          <a:lnRef idx="1">
            <a:schemeClr val="dk1"/>
          </a:lnRef>
          <a:fillRef idx="0">
            <a:schemeClr val="dk1"/>
          </a:fillRef>
          <a:effectRef idx="0">
            <a:schemeClr val="dk1"/>
          </a:effectRef>
          <a:fontRef idx="minor">
            <a:schemeClr val="tx1"/>
          </a:fontRef>
        </p:style>
      </p:cxnSp>
      <p:cxnSp>
        <p:nvCxnSpPr>
          <p:cNvPr id="62" name="直線矢印コネクタ 61"/>
          <p:cNvCxnSpPr>
            <a:stCxn id="34" idx="0"/>
          </p:cNvCxnSpPr>
          <p:nvPr/>
        </p:nvCxnSpPr>
        <p:spPr>
          <a:xfrm flipH="1" flipV="1">
            <a:off x="5038741" y="2470548"/>
            <a:ext cx="336997" cy="1666113"/>
          </a:xfrm>
          <a:prstGeom prst="straightConnector1">
            <a:avLst/>
          </a:prstGeom>
          <a:ln w="76200" cmpd="sng">
            <a:tailEnd type="triangle" w="lg" len="lg"/>
          </a:ln>
        </p:spPr>
        <p:style>
          <a:lnRef idx="1">
            <a:schemeClr val="dk1"/>
          </a:lnRef>
          <a:fillRef idx="0">
            <a:schemeClr val="dk1"/>
          </a:fillRef>
          <a:effectRef idx="0">
            <a:schemeClr val="dk1"/>
          </a:effectRef>
          <a:fontRef idx="minor">
            <a:schemeClr val="tx1"/>
          </a:fontRef>
        </p:style>
      </p:cxnSp>
      <p:cxnSp>
        <p:nvCxnSpPr>
          <p:cNvPr id="63" name="直線矢印コネクタ 62"/>
          <p:cNvCxnSpPr>
            <a:stCxn id="35" idx="0"/>
          </p:cNvCxnSpPr>
          <p:nvPr/>
        </p:nvCxnSpPr>
        <p:spPr>
          <a:xfrm flipH="1" flipV="1">
            <a:off x="5375737" y="2461505"/>
            <a:ext cx="777956" cy="1675156"/>
          </a:xfrm>
          <a:prstGeom prst="straightConnector1">
            <a:avLst/>
          </a:prstGeom>
          <a:ln w="76200" cmpd="sng">
            <a:tailEnd type="triangle" w="lg" len="lg"/>
          </a:ln>
        </p:spPr>
        <p:style>
          <a:lnRef idx="1">
            <a:schemeClr val="dk1"/>
          </a:lnRef>
          <a:fillRef idx="0">
            <a:schemeClr val="dk1"/>
          </a:fillRef>
          <a:effectRef idx="0">
            <a:schemeClr val="dk1"/>
          </a:effectRef>
          <a:fontRef idx="minor">
            <a:schemeClr val="tx1"/>
          </a:fontRef>
        </p:style>
      </p:cxnSp>
      <p:cxnSp>
        <p:nvCxnSpPr>
          <p:cNvPr id="76" name="直線コネクタ 75"/>
          <p:cNvCxnSpPr/>
          <p:nvPr/>
        </p:nvCxnSpPr>
        <p:spPr>
          <a:xfrm>
            <a:off x="1089373" y="4872977"/>
            <a:ext cx="7280573" cy="0"/>
          </a:xfrm>
          <a:prstGeom prst="line">
            <a:avLst/>
          </a:prstGeom>
        </p:spPr>
        <p:style>
          <a:lnRef idx="1">
            <a:schemeClr val="dk1"/>
          </a:lnRef>
          <a:fillRef idx="0">
            <a:schemeClr val="dk1"/>
          </a:fillRef>
          <a:effectRef idx="0">
            <a:schemeClr val="dk1"/>
          </a:effectRef>
          <a:fontRef idx="minor">
            <a:schemeClr val="tx1"/>
          </a:fontRef>
        </p:style>
      </p:cxnSp>
      <p:sp>
        <p:nvSpPr>
          <p:cNvPr id="4" name="テキスト ボックス 3"/>
          <p:cNvSpPr txBox="1"/>
          <p:nvPr/>
        </p:nvSpPr>
        <p:spPr>
          <a:xfrm>
            <a:off x="2189171" y="4202586"/>
            <a:ext cx="1156715" cy="461665"/>
          </a:xfrm>
          <a:prstGeom prst="rect">
            <a:avLst/>
          </a:prstGeom>
          <a:noFill/>
        </p:spPr>
        <p:txBody>
          <a:bodyPr wrap="square" rtlCol="0">
            <a:spAutoFit/>
          </a:bodyPr>
          <a:lstStyle/>
          <a:p>
            <a:r>
              <a:rPr kumimoji="1" lang="ja-JP" altLang="en-US" sz="2400" dirty="0" smtClean="0"/>
              <a:t>カメラ</a:t>
            </a:r>
            <a:endParaRPr kumimoji="1" lang="ja-JP" altLang="en-US" sz="2400" dirty="0"/>
          </a:p>
        </p:txBody>
      </p:sp>
      <p:sp>
        <p:nvSpPr>
          <p:cNvPr id="26" name="テキスト ボックス 25"/>
          <p:cNvSpPr txBox="1"/>
          <p:nvPr/>
        </p:nvSpPr>
        <p:spPr>
          <a:xfrm>
            <a:off x="2191039" y="6109917"/>
            <a:ext cx="4929427" cy="461665"/>
          </a:xfrm>
          <a:prstGeom prst="rect">
            <a:avLst/>
          </a:prstGeom>
          <a:noFill/>
        </p:spPr>
        <p:txBody>
          <a:bodyPr wrap="square" rtlCol="0">
            <a:spAutoFit/>
          </a:bodyPr>
          <a:lstStyle/>
          <a:p>
            <a:r>
              <a:rPr kumimoji="1" lang="en-US" altLang="ja-JP" sz="2400" dirty="0" smtClean="0"/>
              <a:t>2018</a:t>
            </a:r>
            <a:r>
              <a:rPr kumimoji="1" lang="ja-JP" altLang="en-US" sz="2400" dirty="0" smtClean="0"/>
              <a:t>年</a:t>
            </a:r>
            <a:r>
              <a:rPr kumimoji="1" lang="en-US" altLang="ja-JP" sz="2400" dirty="0" smtClean="0"/>
              <a:t>6</a:t>
            </a:r>
            <a:r>
              <a:rPr kumimoji="1" lang="ja-JP" altLang="en-US" sz="2400" dirty="0" smtClean="0"/>
              <a:t>月の平日，午前</a:t>
            </a:r>
            <a:r>
              <a:rPr kumimoji="1" lang="en-US" altLang="ja-JP" sz="2400" dirty="0" smtClean="0"/>
              <a:t>7</a:t>
            </a:r>
            <a:r>
              <a:rPr kumimoji="1" lang="ja-JP" altLang="en-US" sz="2400" dirty="0" smtClean="0"/>
              <a:t>時から</a:t>
            </a:r>
            <a:r>
              <a:rPr kumimoji="1" lang="en-US" altLang="ja-JP" sz="2400" dirty="0" smtClean="0"/>
              <a:t>8</a:t>
            </a:r>
            <a:r>
              <a:rPr kumimoji="1" lang="ja-JP" altLang="en-US" sz="2400" dirty="0" smtClean="0"/>
              <a:t>時</a:t>
            </a:r>
            <a:endParaRPr kumimoji="1" lang="ja-JP" altLang="en-US" sz="2400" dirty="0"/>
          </a:p>
        </p:txBody>
      </p:sp>
      <p:sp>
        <p:nvSpPr>
          <p:cNvPr id="8" name="円/楕円 7"/>
          <p:cNvSpPr/>
          <p:nvPr/>
        </p:nvSpPr>
        <p:spPr>
          <a:xfrm>
            <a:off x="6516869" y="3895350"/>
            <a:ext cx="1543398" cy="660400"/>
          </a:xfrm>
          <a:prstGeom prst="ellipse">
            <a:avLst/>
          </a:prstGeom>
          <a:ln w="38100"/>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2000" dirty="0" smtClean="0"/>
              <a:t>1</a:t>
            </a:r>
            <a:r>
              <a:rPr kumimoji="1" lang="ja-JP" altLang="en-US" sz="2000" dirty="0" smtClean="0"/>
              <a:t>秒更新</a:t>
            </a:r>
            <a:endParaRPr kumimoji="1" lang="ja-JP" altLang="en-US" sz="2000" dirty="0"/>
          </a:p>
        </p:txBody>
      </p:sp>
      <p:sp>
        <p:nvSpPr>
          <p:cNvPr id="27" name="円/楕円 26"/>
          <p:cNvSpPr/>
          <p:nvPr/>
        </p:nvSpPr>
        <p:spPr>
          <a:xfrm>
            <a:off x="218009" y="1195616"/>
            <a:ext cx="1742727" cy="812007"/>
          </a:xfrm>
          <a:prstGeom prst="ellipse">
            <a:avLst/>
          </a:prstGeom>
          <a:ln w="38100"/>
        </p:spPr>
        <p:style>
          <a:lnRef idx="2">
            <a:schemeClr val="accent1"/>
          </a:lnRef>
          <a:fillRef idx="1">
            <a:schemeClr val="lt1"/>
          </a:fillRef>
          <a:effectRef idx="0">
            <a:schemeClr val="accent1"/>
          </a:effectRef>
          <a:fontRef idx="minor">
            <a:schemeClr val="dk1"/>
          </a:fontRef>
        </p:style>
        <p:txBody>
          <a:bodyPr rtlCol="0" anchor="ctr"/>
          <a:lstStyle/>
          <a:p>
            <a:pPr algn="ctr"/>
            <a:r>
              <a:rPr kumimoji="1" lang="ja-JP" altLang="en-US" sz="2000" dirty="0" smtClean="0"/>
              <a:t>サービスモデル</a:t>
            </a:r>
            <a:endParaRPr kumimoji="1" lang="ja-JP" altLang="en-US" sz="2000" dirty="0"/>
          </a:p>
        </p:txBody>
      </p:sp>
      <p:sp>
        <p:nvSpPr>
          <p:cNvPr id="29" name="円/楕円 28"/>
          <p:cNvSpPr/>
          <p:nvPr/>
        </p:nvSpPr>
        <p:spPr>
          <a:xfrm>
            <a:off x="218009" y="3982523"/>
            <a:ext cx="1742727" cy="812007"/>
          </a:xfrm>
          <a:prstGeom prst="ellipse">
            <a:avLst/>
          </a:prstGeom>
          <a:ln w="38100"/>
        </p:spPr>
        <p:style>
          <a:lnRef idx="2">
            <a:schemeClr val="accent1"/>
          </a:lnRef>
          <a:fillRef idx="1">
            <a:schemeClr val="lt1"/>
          </a:fillRef>
          <a:effectRef idx="0">
            <a:schemeClr val="accent1"/>
          </a:effectRef>
          <a:fontRef idx="minor">
            <a:schemeClr val="dk1"/>
          </a:fontRef>
        </p:style>
        <p:txBody>
          <a:bodyPr rtlCol="0" anchor="ctr"/>
          <a:lstStyle/>
          <a:p>
            <a:pPr algn="ctr"/>
            <a:r>
              <a:rPr kumimoji="1" lang="ja-JP" altLang="en-US" sz="2000" dirty="0" smtClean="0"/>
              <a:t>センサ</a:t>
            </a:r>
            <a:endParaRPr kumimoji="1" lang="ja-JP" altLang="en-US" sz="2000" dirty="0"/>
          </a:p>
        </p:txBody>
      </p:sp>
      <p:sp>
        <p:nvSpPr>
          <p:cNvPr id="30" name="円/楕円 29"/>
          <p:cNvSpPr/>
          <p:nvPr/>
        </p:nvSpPr>
        <p:spPr>
          <a:xfrm>
            <a:off x="218009" y="4974977"/>
            <a:ext cx="1742727" cy="812007"/>
          </a:xfrm>
          <a:prstGeom prst="ellipse">
            <a:avLst/>
          </a:prstGeom>
          <a:ln w="38100"/>
        </p:spPr>
        <p:style>
          <a:lnRef idx="2">
            <a:schemeClr val="accent1"/>
          </a:lnRef>
          <a:fillRef idx="1">
            <a:schemeClr val="lt1"/>
          </a:fillRef>
          <a:effectRef idx="0">
            <a:schemeClr val="accent1"/>
          </a:effectRef>
          <a:fontRef idx="minor">
            <a:schemeClr val="dk1"/>
          </a:fontRef>
        </p:style>
        <p:txBody>
          <a:bodyPr rtlCol="0" anchor="ctr"/>
          <a:lstStyle/>
          <a:p>
            <a:pPr algn="ctr"/>
            <a:r>
              <a:rPr kumimoji="1" lang="ja-JP" altLang="en-US" sz="2000" dirty="0" smtClean="0"/>
              <a:t>サービス有効範囲</a:t>
            </a:r>
            <a:endParaRPr kumimoji="1" lang="ja-JP" altLang="en-US" sz="2000" dirty="0"/>
          </a:p>
        </p:txBody>
      </p:sp>
      <p:sp>
        <p:nvSpPr>
          <p:cNvPr id="32" name="円/楕円 31"/>
          <p:cNvSpPr/>
          <p:nvPr/>
        </p:nvSpPr>
        <p:spPr>
          <a:xfrm>
            <a:off x="218009" y="5888983"/>
            <a:ext cx="1742727" cy="812007"/>
          </a:xfrm>
          <a:prstGeom prst="ellipse">
            <a:avLst/>
          </a:prstGeom>
          <a:ln w="38100"/>
        </p:spPr>
        <p:style>
          <a:lnRef idx="2">
            <a:schemeClr val="accent1"/>
          </a:lnRef>
          <a:fillRef idx="1">
            <a:schemeClr val="lt1"/>
          </a:fillRef>
          <a:effectRef idx="0">
            <a:schemeClr val="accent1"/>
          </a:effectRef>
          <a:fontRef idx="minor">
            <a:schemeClr val="dk1"/>
          </a:fontRef>
        </p:style>
        <p:txBody>
          <a:bodyPr rtlCol="0" anchor="ctr"/>
          <a:lstStyle/>
          <a:p>
            <a:pPr algn="ctr"/>
            <a:r>
              <a:rPr kumimoji="1" lang="ja-JP" altLang="en-US" sz="2000" dirty="0" smtClean="0"/>
              <a:t>サービス稼働時間</a:t>
            </a:r>
            <a:endParaRPr kumimoji="1" lang="ja-JP" altLang="en-US" sz="2000" dirty="0"/>
          </a:p>
        </p:txBody>
      </p:sp>
      <p:pic>
        <p:nvPicPr>
          <p:cNvPr id="33" name="Picture 4" descr="ドーム形の防犯カメラのイラスト"/>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47191" y="4136661"/>
            <a:ext cx="501183" cy="501183"/>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4" descr="ドーム形の防犯カメラのイラスト"/>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25146" y="4136661"/>
            <a:ext cx="501183" cy="501183"/>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4" descr="ドーム形の防犯カメラのイラスト"/>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03101" y="4136661"/>
            <a:ext cx="501183" cy="501183"/>
          </a:xfrm>
          <a:prstGeom prst="rect">
            <a:avLst/>
          </a:prstGeom>
          <a:noFill/>
          <a:extLst>
            <a:ext uri="{909E8E84-426E-40DD-AFC4-6F175D3DCCD1}">
              <a14:hiddenFill xmlns:a14="http://schemas.microsoft.com/office/drawing/2010/main">
                <a:solidFill>
                  <a:srgbClr val="FFFFFF"/>
                </a:solidFill>
              </a14:hiddenFill>
            </a:ext>
          </a:extLst>
        </p:spPr>
      </p:pic>
      <p:sp>
        <p:nvSpPr>
          <p:cNvPr id="39" name="テキスト ボックス 38"/>
          <p:cNvSpPr txBox="1"/>
          <p:nvPr/>
        </p:nvSpPr>
        <p:spPr>
          <a:xfrm>
            <a:off x="2013125" y="1165185"/>
            <a:ext cx="2049543" cy="830997"/>
          </a:xfrm>
          <a:prstGeom prst="rect">
            <a:avLst/>
          </a:prstGeom>
          <a:noFill/>
        </p:spPr>
        <p:txBody>
          <a:bodyPr wrap="square" rtlCol="0">
            <a:spAutoFit/>
          </a:bodyPr>
          <a:lstStyle/>
          <a:p>
            <a:pPr algn="ctr"/>
            <a:r>
              <a:rPr kumimoji="1" lang="ja-JP" altLang="en-US" sz="2400" dirty="0" smtClean="0"/>
              <a:t>クラウド型のサービス</a:t>
            </a:r>
            <a:endParaRPr kumimoji="1" lang="ja-JP" altLang="en-US" sz="2400" dirty="0"/>
          </a:p>
        </p:txBody>
      </p:sp>
      <p:pic>
        <p:nvPicPr>
          <p:cNvPr id="45" name="図 44" descr="C:\Users\tamura\AppData\Local\Microsoft\Windows\INetCache\Content.Word\place.png"/>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152512" y="4949680"/>
            <a:ext cx="1681571" cy="937832"/>
          </a:xfrm>
          <a:prstGeom prst="rect">
            <a:avLst/>
          </a:prstGeom>
          <a:noFill/>
          <a:ln>
            <a:noFill/>
          </a:ln>
        </p:spPr>
      </p:pic>
      <p:pic>
        <p:nvPicPr>
          <p:cNvPr id="1026" name="Picture 2" descr="スマホの地図アプリを見ている人のイラスト（女性）"/>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08967" y="1715778"/>
            <a:ext cx="1714500" cy="17145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旅行に行く学生のイラスト（学ラン・男性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877483" y="1580683"/>
            <a:ext cx="330530" cy="6092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857424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258998" y="127508"/>
            <a:ext cx="8756815" cy="660433"/>
          </a:xfrm>
        </p:spPr>
        <p:txBody>
          <a:bodyPr>
            <a:noAutofit/>
          </a:bodyPr>
          <a:lstStyle/>
          <a:p>
            <a:r>
              <a:rPr kumimoji="1" lang="ja-JP" altLang="en-US" sz="3200" dirty="0" smtClean="0"/>
              <a:t>ユースケースにおけるプライバシデータ生成源</a:t>
            </a:r>
            <a:endParaRPr kumimoji="1" lang="ja-JP" altLang="en-US" sz="3200" dirty="0"/>
          </a:p>
        </p:txBody>
      </p:sp>
      <p:sp>
        <p:nvSpPr>
          <p:cNvPr id="3" name="テキスト ボックス 2"/>
          <p:cNvSpPr txBox="1"/>
          <p:nvPr/>
        </p:nvSpPr>
        <p:spPr>
          <a:xfrm>
            <a:off x="710274" y="1458775"/>
            <a:ext cx="8552259" cy="461665"/>
          </a:xfrm>
          <a:prstGeom prst="rect">
            <a:avLst/>
          </a:prstGeom>
          <a:noFill/>
        </p:spPr>
        <p:txBody>
          <a:bodyPr wrap="square" rtlCol="0">
            <a:spAutoFit/>
          </a:bodyPr>
          <a:lstStyle/>
          <a:p>
            <a:r>
              <a:rPr kumimoji="1" lang="ja-JP" altLang="en-US" sz="2400" dirty="0" smtClean="0">
                <a:solidFill>
                  <a:srgbClr val="0070C0"/>
                </a:solidFill>
              </a:rPr>
              <a:t>見守り対象者でない松江駅利用者</a:t>
            </a:r>
            <a:r>
              <a:rPr kumimoji="1" lang="ja-JP" altLang="en-US" sz="2400" dirty="0" smtClean="0"/>
              <a:t>を</a:t>
            </a:r>
            <a:r>
              <a:rPr kumimoji="1" lang="ja-JP" altLang="en-US" sz="2400" dirty="0" smtClean="0">
                <a:solidFill>
                  <a:srgbClr val="0070C0"/>
                </a:solidFill>
              </a:rPr>
              <a:t>非見守り対象者</a:t>
            </a:r>
            <a:r>
              <a:rPr kumimoji="1" lang="ja-JP" altLang="en-US" sz="2400" dirty="0" smtClean="0"/>
              <a:t>とする．</a:t>
            </a:r>
            <a:endParaRPr kumimoji="1" lang="en-US" altLang="ja-JP" sz="2400" dirty="0" smtClean="0"/>
          </a:p>
        </p:txBody>
      </p:sp>
      <p:sp>
        <p:nvSpPr>
          <p:cNvPr id="15" name="テキスト ボックス 14"/>
          <p:cNvSpPr txBox="1"/>
          <p:nvPr/>
        </p:nvSpPr>
        <p:spPr>
          <a:xfrm>
            <a:off x="710274" y="2003677"/>
            <a:ext cx="7880872" cy="1200329"/>
          </a:xfrm>
          <a:prstGeom prst="rect">
            <a:avLst/>
          </a:prstGeom>
          <a:noFill/>
        </p:spPr>
        <p:txBody>
          <a:bodyPr wrap="square" rtlCol="0">
            <a:spAutoFit/>
          </a:bodyPr>
          <a:lstStyle/>
          <a:p>
            <a:r>
              <a:rPr lang="ja-JP" altLang="en-US" sz="2400" dirty="0">
                <a:solidFill>
                  <a:srgbClr val="FF0000"/>
                </a:solidFill>
              </a:rPr>
              <a:t>見守り対象者</a:t>
            </a:r>
            <a:r>
              <a:rPr lang="ja-JP" altLang="en-US" sz="2400" dirty="0"/>
              <a:t>の動きはオープンデータを元にモデルを生成する．</a:t>
            </a:r>
            <a:r>
              <a:rPr lang="en-US" altLang="ja-JP" sz="2400" dirty="0"/>
              <a:t>(</a:t>
            </a:r>
            <a:r>
              <a:rPr lang="ja-JP" altLang="en-US" sz="2400" dirty="0"/>
              <a:t>後述</a:t>
            </a:r>
            <a:r>
              <a:rPr lang="en-US" altLang="ja-JP" sz="2400" dirty="0" smtClean="0"/>
              <a:t>)</a:t>
            </a:r>
            <a:endParaRPr kumimoji="1" lang="en-US" altLang="ja-JP" sz="2400" dirty="0" smtClean="0">
              <a:solidFill>
                <a:srgbClr val="0070C0"/>
              </a:solidFill>
            </a:endParaRPr>
          </a:p>
          <a:p>
            <a:r>
              <a:rPr kumimoji="1" lang="ja-JP" altLang="en-US" sz="2400" dirty="0" smtClean="0">
                <a:solidFill>
                  <a:srgbClr val="0070C0"/>
                </a:solidFill>
              </a:rPr>
              <a:t>非見守り対象者</a:t>
            </a:r>
            <a:r>
              <a:rPr kumimoji="1" lang="ja-JP" altLang="en-US" sz="2400" dirty="0" smtClean="0"/>
              <a:t>の動きはオープンデータから生成する．</a:t>
            </a:r>
            <a:endParaRPr kumimoji="1" lang="ja-JP" altLang="en-US" sz="2400" dirty="0"/>
          </a:p>
        </p:txBody>
      </p:sp>
      <p:sp>
        <p:nvSpPr>
          <p:cNvPr id="7" name="テキスト ボックス 6"/>
          <p:cNvSpPr txBox="1"/>
          <p:nvPr/>
        </p:nvSpPr>
        <p:spPr>
          <a:xfrm>
            <a:off x="710274" y="954053"/>
            <a:ext cx="7135738" cy="461665"/>
          </a:xfrm>
          <a:prstGeom prst="rect">
            <a:avLst/>
          </a:prstGeom>
          <a:noFill/>
        </p:spPr>
        <p:txBody>
          <a:bodyPr wrap="square" rtlCol="0">
            <a:spAutoFit/>
          </a:bodyPr>
          <a:lstStyle/>
          <a:p>
            <a:r>
              <a:rPr kumimoji="1" lang="ja-JP" altLang="en-US" sz="2400" dirty="0" smtClean="0">
                <a:solidFill>
                  <a:srgbClr val="FF0000"/>
                </a:solidFill>
              </a:rPr>
              <a:t>松江駅構内で登校を行う学生</a:t>
            </a:r>
            <a:r>
              <a:rPr kumimoji="1" lang="ja-JP" altLang="en-US" sz="2400" dirty="0" smtClean="0"/>
              <a:t>を</a:t>
            </a:r>
            <a:r>
              <a:rPr kumimoji="1" lang="ja-JP" altLang="en-US" sz="2400" dirty="0" smtClean="0">
                <a:solidFill>
                  <a:srgbClr val="FF0000"/>
                </a:solidFill>
              </a:rPr>
              <a:t>見守り対象</a:t>
            </a:r>
            <a:r>
              <a:rPr kumimoji="1" lang="ja-JP" altLang="en-US" sz="2400" dirty="0" smtClean="0"/>
              <a:t>とする．</a:t>
            </a:r>
            <a:endParaRPr kumimoji="1" lang="en-US" altLang="ja-JP" sz="2400" dirty="0" smtClean="0"/>
          </a:p>
        </p:txBody>
      </p:sp>
      <p:grpSp>
        <p:nvGrpSpPr>
          <p:cNvPr id="6" name="グループ化 5"/>
          <p:cNvGrpSpPr/>
          <p:nvPr/>
        </p:nvGrpSpPr>
        <p:grpSpPr>
          <a:xfrm>
            <a:off x="1160972" y="3470742"/>
            <a:ext cx="3255428" cy="2402357"/>
            <a:chOff x="886219" y="3287243"/>
            <a:chExt cx="3255428" cy="2402357"/>
          </a:xfrm>
        </p:grpSpPr>
        <p:pic>
          <p:nvPicPr>
            <p:cNvPr id="1026" name="Picture 2" descr="旅行に行く学生のイラスト（学ラン）"/>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41425" y="3424977"/>
              <a:ext cx="2832952" cy="1765874"/>
            </a:xfrm>
            <a:prstGeom prst="rect">
              <a:avLst/>
            </a:prstGeom>
            <a:noFill/>
            <a:extLst>
              <a:ext uri="{909E8E84-426E-40DD-AFC4-6F175D3DCCD1}">
                <a14:hiddenFill xmlns:a14="http://schemas.microsoft.com/office/drawing/2010/main">
                  <a:solidFill>
                    <a:srgbClr val="FFFFFF"/>
                  </a:solidFill>
                </a14:hiddenFill>
              </a:ext>
            </a:extLst>
          </p:spPr>
        </p:pic>
        <p:sp>
          <p:nvSpPr>
            <p:cNvPr id="4" name="円/楕円 3"/>
            <p:cNvSpPr/>
            <p:nvPr/>
          </p:nvSpPr>
          <p:spPr>
            <a:xfrm>
              <a:off x="886219" y="3287243"/>
              <a:ext cx="3255428" cy="2402357"/>
            </a:xfrm>
            <a:prstGeom prst="ellipse">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p:cNvSpPr txBox="1"/>
            <p:nvPr/>
          </p:nvSpPr>
          <p:spPr>
            <a:xfrm>
              <a:off x="1497933" y="4960018"/>
              <a:ext cx="2032000" cy="461665"/>
            </a:xfrm>
            <a:prstGeom prst="rect">
              <a:avLst/>
            </a:prstGeom>
            <a:noFill/>
          </p:spPr>
          <p:txBody>
            <a:bodyPr wrap="square" rtlCol="0">
              <a:spAutoFit/>
            </a:bodyPr>
            <a:lstStyle/>
            <a:p>
              <a:r>
                <a:rPr lang="ja-JP" altLang="en-US" sz="2400" dirty="0" smtClean="0">
                  <a:solidFill>
                    <a:srgbClr val="FF0000"/>
                  </a:solidFill>
                </a:rPr>
                <a:t>見守り対象者</a:t>
              </a:r>
              <a:endParaRPr kumimoji="1" lang="ja-JP" altLang="en-US" sz="2400" dirty="0">
                <a:solidFill>
                  <a:srgbClr val="FF0000"/>
                </a:solidFill>
              </a:endParaRPr>
            </a:p>
          </p:txBody>
        </p:sp>
      </p:grpSp>
      <p:grpSp>
        <p:nvGrpSpPr>
          <p:cNvPr id="8" name="グループ化 7"/>
          <p:cNvGrpSpPr/>
          <p:nvPr/>
        </p:nvGrpSpPr>
        <p:grpSpPr>
          <a:xfrm>
            <a:off x="4849072" y="3470741"/>
            <a:ext cx="3255428" cy="2402357"/>
            <a:chOff x="4749177" y="3578101"/>
            <a:chExt cx="3255428" cy="2402357"/>
          </a:xfrm>
        </p:grpSpPr>
        <p:pic>
          <p:nvPicPr>
            <p:cNvPr id="1028" name="Picture 4" descr="歩く男性会社員のイラスト"/>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62240" y="3943834"/>
              <a:ext cx="1298575" cy="129857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歩く女性会社員のイラスト"/>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78281" y="3860950"/>
              <a:ext cx="1098610" cy="1098610"/>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グループ化 11"/>
            <p:cNvGrpSpPr/>
            <p:nvPr/>
          </p:nvGrpSpPr>
          <p:grpSpPr>
            <a:xfrm>
              <a:off x="4749177" y="3578101"/>
              <a:ext cx="3255428" cy="2402357"/>
              <a:chOff x="886219" y="3287243"/>
              <a:chExt cx="3255428" cy="2402357"/>
            </a:xfrm>
          </p:grpSpPr>
          <p:sp>
            <p:nvSpPr>
              <p:cNvPr id="14" name="円/楕円 13"/>
              <p:cNvSpPr/>
              <p:nvPr/>
            </p:nvSpPr>
            <p:spPr>
              <a:xfrm>
                <a:off x="886219" y="3287243"/>
                <a:ext cx="3255428" cy="2402357"/>
              </a:xfrm>
              <a:prstGeom prst="ellipse">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テキスト ボックス 15"/>
              <p:cNvSpPr txBox="1"/>
              <p:nvPr/>
            </p:nvSpPr>
            <p:spPr>
              <a:xfrm>
                <a:off x="1328598" y="4951551"/>
                <a:ext cx="2343776" cy="461665"/>
              </a:xfrm>
              <a:prstGeom prst="rect">
                <a:avLst/>
              </a:prstGeom>
              <a:noFill/>
            </p:spPr>
            <p:txBody>
              <a:bodyPr wrap="square" rtlCol="0">
                <a:spAutoFit/>
              </a:bodyPr>
              <a:lstStyle/>
              <a:p>
                <a:r>
                  <a:rPr lang="ja-JP" altLang="en-US" sz="2400" dirty="0" smtClean="0">
                    <a:solidFill>
                      <a:srgbClr val="0070C0"/>
                    </a:solidFill>
                  </a:rPr>
                  <a:t>非見守り対象者</a:t>
                </a:r>
                <a:endParaRPr kumimoji="1" lang="ja-JP" altLang="en-US" sz="2400" dirty="0">
                  <a:solidFill>
                    <a:srgbClr val="0070C0"/>
                  </a:solidFill>
                </a:endParaRPr>
              </a:p>
            </p:txBody>
          </p:sp>
        </p:grpSp>
      </p:grpSp>
    </p:spTree>
    <p:extLst>
      <p:ext uri="{BB962C8B-B14F-4D97-AF65-F5344CB8AC3E}">
        <p14:creationId xmlns:p14="http://schemas.microsoft.com/office/powerpoint/2010/main" val="212537130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目次</a:t>
            </a:r>
            <a:endParaRPr kumimoji="1" lang="ja-JP" altLang="en-US" dirty="0"/>
          </a:p>
        </p:txBody>
      </p:sp>
      <p:sp>
        <p:nvSpPr>
          <p:cNvPr id="3" name="コンテンツ プレースホルダー 2"/>
          <p:cNvSpPr>
            <a:spLocks noGrp="1"/>
          </p:cNvSpPr>
          <p:nvPr>
            <p:ph idx="1"/>
          </p:nvPr>
        </p:nvSpPr>
        <p:spPr/>
        <p:txBody>
          <a:bodyPr/>
          <a:lstStyle/>
          <a:p>
            <a:pPr marL="514350" indent="-514350">
              <a:buFont typeface="+mj-lt"/>
              <a:buAutoNum type="arabicPeriod"/>
            </a:pPr>
            <a:r>
              <a:rPr kumimoji="1" lang="ja-JP" altLang="en-US" dirty="0" smtClean="0"/>
              <a:t>研究背景</a:t>
            </a:r>
            <a:endParaRPr kumimoji="1" lang="en-US" altLang="ja-JP" dirty="0" smtClean="0"/>
          </a:p>
          <a:p>
            <a:pPr marL="514350" indent="-514350">
              <a:buFont typeface="+mj-lt"/>
              <a:buAutoNum type="arabicPeriod"/>
            </a:pPr>
            <a:r>
              <a:rPr kumimoji="1" lang="ja-JP" altLang="en-US" dirty="0" smtClean="0"/>
              <a:t>既存研究</a:t>
            </a:r>
            <a:endParaRPr kumimoji="1" lang="en-US" altLang="ja-JP" dirty="0" smtClean="0"/>
          </a:p>
          <a:p>
            <a:pPr marL="514350" indent="-514350">
              <a:buFont typeface="+mj-lt"/>
              <a:buAutoNum type="arabicPeriod"/>
            </a:pPr>
            <a:r>
              <a:rPr kumimoji="1" lang="ja-JP" altLang="en-US" dirty="0" smtClean="0"/>
              <a:t>研究動機</a:t>
            </a:r>
            <a:endParaRPr kumimoji="1" lang="en-US" altLang="ja-JP" dirty="0" smtClean="0"/>
          </a:p>
          <a:p>
            <a:pPr marL="514350" indent="-514350">
              <a:buFont typeface="+mj-lt"/>
              <a:buAutoNum type="arabicPeriod"/>
            </a:pPr>
            <a:r>
              <a:rPr lang="ja-JP" altLang="en-US" dirty="0" smtClean="0"/>
              <a:t>シミュレーション設計</a:t>
            </a:r>
            <a:endParaRPr lang="en-US" altLang="ja-JP" dirty="0" smtClean="0"/>
          </a:p>
          <a:p>
            <a:pPr marL="514350" indent="-514350">
              <a:buFont typeface="+mj-lt"/>
              <a:buAutoNum type="arabicPeriod"/>
            </a:pPr>
            <a:r>
              <a:rPr kumimoji="1" lang="ja-JP" altLang="en-US" dirty="0" smtClean="0"/>
              <a:t>シミュレーション</a:t>
            </a:r>
            <a:r>
              <a:rPr kumimoji="1" lang="ja-JP" altLang="en-US" dirty="0" smtClean="0"/>
              <a:t>結果</a:t>
            </a:r>
            <a:endParaRPr lang="en-US" altLang="ja-JP" dirty="0" smtClean="0"/>
          </a:p>
          <a:p>
            <a:pPr marL="514350" indent="-514350">
              <a:buFont typeface="+mj-lt"/>
              <a:buAutoNum type="arabicPeriod"/>
            </a:pPr>
            <a:r>
              <a:rPr kumimoji="1" lang="ja-JP" altLang="en-US" dirty="0" smtClean="0"/>
              <a:t>まと</a:t>
            </a:r>
            <a:r>
              <a:rPr kumimoji="1" lang="ja-JP" altLang="en-US" dirty="0"/>
              <a:t>め</a:t>
            </a:r>
            <a:endParaRPr kumimoji="1" lang="en-US" altLang="ja-JP" dirty="0" smtClean="0"/>
          </a:p>
          <a:p>
            <a:pPr marL="514350" indent="-514350">
              <a:buFont typeface="+mj-lt"/>
              <a:buAutoNum type="arabicPeriod"/>
            </a:pPr>
            <a:endParaRPr kumimoji="1" lang="ja-JP" altLang="en-US" dirty="0"/>
          </a:p>
        </p:txBody>
      </p:sp>
    </p:spTree>
    <p:extLst>
      <p:ext uri="{BB962C8B-B14F-4D97-AF65-F5344CB8AC3E}">
        <p14:creationId xmlns:p14="http://schemas.microsoft.com/office/powerpoint/2010/main" val="133973725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258998" y="127508"/>
            <a:ext cx="8756815" cy="660433"/>
          </a:xfrm>
        </p:spPr>
        <p:txBody>
          <a:bodyPr>
            <a:noAutofit/>
          </a:bodyPr>
          <a:lstStyle/>
          <a:p>
            <a:r>
              <a:rPr lang="ja-JP" altLang="en-US" sz="3200" dirty="0"/>
              <a:t>サービスに無関係なプライバシデータの流出比</a:t>
            </a:r>
            <a:endParaRPr kumimoji="1" lang="ja-JP" altLang="en-US" sz="3200" dirty="0"/>
          </a:p>
        </p:txBody>
      </p:sp>
      <p:sp>
        <p:nvSpPr>
          <p:cNvPr id="9" name="右矢印 8"/>
          <p:cNvSpPr/>
          <p:nvPr/>
        </p:nvSpPr>
        <p:spPr>
          <a:xfrm>
            <a:off x="3583370" y="4410833"/>
            <a:ext cx="971050" cy="660400"/>
          </a:xfrm>
          <a:prstGeom prst="rightArrow">
            <a:avLst/>
          </a:prstGeom>
          <a:ln w="38100">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4" name="テキスト ボックス 3"/>
          <p:cNvSpPr txBox="1"/>
          <p:nvPr/>
        </p:nvSpPr>
        <p:spPr>
          <a:xfrm>
            <a:off x="353611" y="1096727"/>
            <a:ext cx="8449049" cy="1107996"/>
          </a:xfrm>
          <a:prstGeom prst="rect">
            <a:avLst/>
          </a:prstGeom>
          <a:noFill/>
        </p:spPr>
        <p:txBody>
          <a:bodyPr wrap="square" rtlCol="0">
            <a:spAutoFit/>
          </a:bodyPr>
          <a:lstStyle/>
          <a:p>
            <a:r>
              <a:rPr kumimoji="1" lang="ja-JP" altLang="en-US" sz="2200" dirty="0" smtClean="0">
                <a:solidFill>
                  <a:srgbClr val="0070C0"/>
                </a:solidFill>
              </a:rPr>
              <a:t>非対象者のプライバシデータ</a:t>
            </a:r>
            <a:r>
              <a:rPr kumimoji="1" lang="ja-JP" altLang="en-US" sz="2200" dirty="0" smtClean="0"/>
              <a:t>はサービスに不要である．</a:t>
            </a:r>
            <a:endParaRPr kumimoji="1" lang="en-US" altLang="ja-JP" sz="2200" dirty="0" smtClean="0"/>
          </a:p>
          <a:p>
            <a:r>
              <a:rPr lang="ja-JP" altLang="en-US" sz="2200" dirty="0"/>
              <a:t>サービス</a:t>
            </a:r>
            <a:r>
              <a:rPr lang="ja-JP" altLang="en-US" sz="2200" dirty="0" smtClean="0"/>
              <a:t>に</a:t>
            </a:r>
            <a:r>
              <a:rPr lang="ja-JP" altLang="en-US" sz="2200" dirty="0"/>
              <a:t>無関係</a:t>
            </a:r>
            <a:r>
              <a:rPr lang="ja-JP" altLang="en-US" sz="2200" dirty="0" smtClean="0"/>
              <a:t>な</a:t>
            </a:r>
            <a:r>
              <a:rPr lang="ja-JP" altLang="en-US" sz="2200" dirty="0"/>
              <a:t>プライバシデータの流出比を表現</a:t>
            </a:r>
            <a:r>
              <a:rPr lang="ja-JP" altLang="en-US" sz="2200" dirty="0" smtClean="0"/>
              <a:t>するために，</a:t>
            </a:r>
            <a:r>
              <a:rPr lang="en-US" altLang="ja-JP" sz="2200" dirty="0" smtClean="0"/>
              <a:t/>
            </a:r>
            <a:br>
              <a:rPr lang="en-US" altLang="ja-JP" sz="2200" dirty="0" smtClean="0"/>
            </a:br>
            <a:r>
              <a:rPr kumimoji="1" lang="ja-JP" altLang="en-US" sz="2200" dirty="0" smtClean="0"/>
              <a:t>次の式のように</a:t>
            </a:r>
            <a:r>
              <a:rPr kumimoji="1" lang="en-US" altLang="ja-JP" sz="2200" dirty="0" smtClean="0"/>
              <a:t>NPD</a:t>
            </a:r>
            <a:r>
              <a:rPr kumimoji="1" lang="ja-JP" altLang="en-US" sz="2200" dirty="0" smtClean="0"/>
              <a:t>流出比を定義した．</a:t>
            </a:r>
            <a:endParaRPr kumimoji="1" lang="en-US" altLang="ja-JP" sz="2200" dirty="0" smtClean="0"/>
          </a:p>
        </p:txBody>
      </p:sp>
      <p:grpSp>
        <p:nvGrpSpPr>
          <p:cNvPr id="12" name="グループ化 11"/>
          <p:cNvGrpSpPr/>
          <p:nvPr/>
        </p:nvGrpSpPr>
        <p:grpSpPr>
          <a:xfrm>
            <a:off x="-10894" y="2647391"/>
            <a:ext cx="9338929" cy="901460"/>
            <a:chOff x="179171" y="4829916"/>
            <a:chExt cx="9941130" cy="901460"/>
          </a:xfrm>
        </p:grpSpPr>
        <p:sp>
          <p:nvSpPr>
            <p:cNvPr id="5" name="テキスト ボックス 4"/>
            <p:cNvSpPr txBox="1"/>
            <p:nvPr/>
          </p:nvSpPr>
          <p:spPr>
            <a:xfrm>
              <a:off x="179171" y="5029971"/>
              <a:ext cx="2185538" cy="430887"/>
            </a:xfrm>
            <a:prstGeom prst="rect">
              <a:avLst/>
            </a:prstGeom>
            <a:noFill/>
          </p:spPr>
          <p:txBody>
            <a:bodyPr wrap="square" rtlCol="0">
              <a:spAutoFit/>
            </a:bodyPr>
            <a:lstStyle/>
            <a:p>
              <a:r>
                <a:rPr kumimoji="1" lang="en-US" altLang="ja-JP" sz="2200" dirty="0" smtClean="0"/>
                <a:t>NPD</a:t>
              </a:r>
              <a:r>
                <a:rPr kumimoji="1" lang="ja-JP" altLang="en-US" sz="2200" dirty="0" smtClean="0"/>
                <a:t>流出比 ＝</a:t>
              </a:r>
              <a:endParaRPr kumimoji="1" lang="ja-JP" altLang="en-US" sz="2200" dirty="0"/>
            </a:p>
          </p:txBody>
        </p:sp>
        <p:sp>
          <p:nvSpPr>
            <p:cNvPr id="6" name="テキスト ボックス 5"/>
            <p:cNvSpPr txBox="1"/>
            <p:nvPr/>
          </p:nvSpPr>
          <p:spPr>
            <a:xfrm>
              <a:off x="1931348" y="5300489"/>
              <a:ext cx="8188953" cy="430887"/>
            </a:xfrm>
            <a:prstGeom prst="rect">
              <a:avLst/>
            </a:prstGeom>
            <a:noFill/>
          </p:spPr>
          <p:txBody>
            <a:bodyPr wrap="square" rtlCol="0">
              <a:spAutoFit/>
            </a:bodyPr>
            <a:lstStyle/>
            <a:p>
              <a:r>
                <a:rPr kumimoji="1" lang="ja-JP" altLang="en-US" sz="2200" dirty="0" smtClean="0">
                  <a:solidFill>
                    <a:srgbClr val="FF0000"/>
                  </a:solidFill>
                </a:rPr>
                <a:t>対象者のプライバシデータ </a:t>
              </a:r>
              <a:r>
                <a:rPr kumimoji="1" lang="ja-JP" altLang="en-US" sz="2200" dirty="0" smtClean="0"/>
                <a:t>＋ </a:t>
              </a:r>
              <a:r>
                <a:rPr kumimoji="1" lang="ja-JP" altLang="en-US" sz="2200" dirty="0" smtClean="0">
                  <a:solidFill>
                    <a:srgbClr val="0070C0"/>
                  </a:solidFill>
                </a:rPr>
                <a:t>非対象者のプライバシデータ</a:t>
              </a:r>
              <a:endParaRPr kumimoji="1" lang="ja-JP" altLang="en-US" sz="2200" dirty="0">
                <a:solidFill>
                  <a:srgbClr val="0070C0"/>
                </a:solidFill>
              </a:endParaRPr>
            </a:p>
          </p:txBody>
        </p:sp>
        <p:cxnSp>
          <p:nvCxnSpPr>
            <p:cNvPr id="8" name="直線コネクタ 7"/>
            <p:cNvCxnSpPr/>
            <p:nvPr/>
          </p:nvCxnSpPr>
          <p:spPr>
            <a:xfrm>
              <a:off x="2162087" y="5230026"/>
              <a:ext cx="7624539" cy="0"/>
            </a:xfrm>
            <a:prstGeom prst="line">
              <a:avLst/>
            </a:prstGeom>
            <a:ln w="19050"/>
          </p:spPr>
          <p:style>
            <a:lnRef idx="1">
              <a:schemeClr val="dk1"/>
            </a:lnRef>
            <a:fillRef idx="0">
              <a:schemeClr val="dk1"/>
            </a:fillRef>
            <a:effectRef idx="0">
              <a:schemeClr val="dk1"/>
            </a:effectRef>
            <a:fontRef idx="minor">
              <a:schemeClr val="tx1"/>
            </a:fontRef>
          </p:style>
        </p:cxnSp>
        <p:sp>
          <p:nvSpPr>
            <p:cNvPr id="11" name="テキスト ボックス 10"/>
            <p:cNvSpPr txBox="1"/>
            <p:nvPr/>
          </p:nvSpPr>
          <p:spPr>
            <a:xfrm>
              <a:off x="3733795" y="4829916"/>
              <a:ext cx="4160180" cy="430887"/>
            </a:xfrm>
            <a:prstGeom prst="rect">
              <a:avLst/>
            </a:prstGeom>
            <a:noFill/>
          </p:spPr>
          <p:txBody>
            <a:bodyPr wrap="square" rtlCol="0">
              <a:spAutoFit/>
            </a:bodyPr>
            <a:lstStyle/>
            <a:p>
              <a:r>
                <a:rPr lang="ja-JP" altLang="en-US" sz="2200" dirty="0">
                  <a:solidFill>
                    <a:srgbClr val="0070C0"/>
                  </a:solidFill>
                </a:rPr>
                <a:t>非対象者</a:t>
              </a:r>
              <a:r>
                <a:rPr lang="ja-JP" altLang="en-US" sz="2200" dirty="0" smtClean="0">
                  <a:solidFill>
                    <a:srgbClr val="0070C0"/>
                  </a:solidFill>
                </a:rPr>
                <a:t>のプライバシデータ</a:t>
              </a:r>
              <a:endParaRPr kumimoji="1" lang="ja-JP" altLang="en-US" sz="2200" dirty="0">
                <a:solidFill>
                  <a:srgbClr val="0070C0"/>
                </a:solidFill>
              </a:endParaRPr>
            </a:p>
          </p:txBody>
        </p:sp>
      </p:grpSp>
      <p:grpSp>
        <p:nvGrpSpPr>
          <p:cNvPr id="7" name="グループ化 6"/>
          <p:cNvGrpSpPr/>
          <p:nvPr/>
        </p:nvGrpSpPr>
        <p:grpSpPr>
          <a:xfrm>
            <a:off x="324546" y="4068969"/>
            <a:ext cx="3435409" cy="1344128"/>
            <a:chOff x="355069" y="4927126"/>
            <a:chExt cx="3435409" cy="1162228"/>
          </a:xfrm>
        </p:grpSpPr>
        <p:sp>
          <p:nvSpPr>
            <p:cNvPr id="17" name="楕円 16"/>
            <p:cNvSpPr/>
            <p:nvPr/>
          </p:nvSpPr>
          <p:spPr>
            <a:xfrm>
              <a:off x="355069" y="4927126"/>
              <a:ext cx="3435409" cy="1162228"/>
            </a:xfrm>
            <a:prstGeom prst="ellipse">
              <a:avLst/>
            </a:prstGeom>
            <a:ln w="38100"/>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sp>
          <p:nvSpPr>
            <p:cNvPr id="10" name="テキスト ボックス 9"/>
            <p:cNvSpPr txBox="1"/>
            <p:nvPr/>
          </p:nvSpPr>
          <p:spPr>
            <a:xfrm>
              <a:off x="411942" y="5260473"/>
              <a:ext cx="3364880" cy="523220"/>
            </a:xfrm>
            <a:prstGeom prst="rect">
              <a:avLst/>
            </a:prstGeom>
            <a:noFill/>
          </p:spPr>
          <p:txBody>
            <a:bodyPr wrap="square" rtlCol="0">
              <a:spAutoFit/>
            </a:bodyPr>
            <a:lstStyle/>
            <a:p>
              <a:r>
                <a:rPr lang="en-US" altLang="ja-JP" sz="2800" dirty="0">
                  <a:solidFill>
                    <a:srgbClr val="0070C0"/>
                  </a:solidFill>
                </a:rPr>
                <a:t>NPD</a:t>
              </a:r>
              <a:r>
                <a:rPr lang="ja-JP" altLang="en-US" sz="2800" dirty="0">
                  <a:solidFill>
                    <a:srgbClr val="0070C0"/>
                  </a:solidFill>
                </a:rPr>
                <a:t>流出比</a:t>
              </a:r>
              <a:r>
                <a:rPr lang="ja-JP" altLang="en-US" sz="2800" dirty="0"/>
                <a:t>が</a:t>
              </a:r>
              <a:r>
                <a:rPr lang="ja-JP" altLang="en-US" sz="2800" dirty="0" smtClean="0"/>
                <a:t>小さい</a:t>
              </a:r>
              <a:endParaRPr lang="ja-JP" altLang="en-US" sz="2800" dirty="0"/>
            </a:p>
          </p:txBody>
        </p:sp>
      </p:grpSp>
      <p:grpSp>
        <p:nvGrpSpPr>
          <p:cNvPr id="3" name="グループ化 2"/>
          <p:cNvGrpSpPr/>
          <p:nvPr/>
        </p:nvGrpSpPr>
        <p:grpSpPr>
          <a:xfrm>
            <a:off x="4664490" y="3890280"/>
            <a:ext cx="3683643" cy="1738313"/>
            <a:chOff x="4637405" y="4709571"/>
            <a:chExt cx="4025069" cy="1384830"/>
          </a:xfrm>
        </p:grpSpPr>
        <p:sp>
          <p:nvSpPr>
            <p:cNvPr id="18" name="楕円 17"/>
            <p:cNvSpPr/>
            <p:nvPr/>
          </p:nvSpPr>
          <p:spPr>
            <a:xfrm>
              <a:off x="4637405" y="4709571"/>
              <a:ext cx="4025069" cy="1384830"/>
            </a:xfrm>
            <a:prstGeom prst="ellipse">
              <a:avLst/>
            </a:prstGeom>
            <a:ln w="38100"/>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sz="2000"/>
            </a:p>
          </p:txBody>
        </p:sp>
        <p:sp>
          <p:nvSpPr>
            <p:cNvPr id="16" name="テキスト ボックス 15"/>
            <p:cNvSpPr txBox="1"/>
            <p:nvPr/>
          </p:nvSpPr>
          <p:spPr>
            <a:xfrm>
              <a:off x="4979350" y="4946635"/>
              <a:ext cx="3316300" cy="858168"/>
            </a:xfrm>
            <a:prstGeom prst="rect">
              <a:avLst/>
            </a:prstGeom>
            <a:noFill/>
          </p:spPr>
          <p:txBody>
            <a:bodyPr wrap="square" rtlCol="0">
              <a:spAutoFit/>
            </a:bodyPr>
            <a:lstStyle/>
            <a:p>
              <a:pPr algn="ctr"/>
              <a:r>
                <a:rPr lang="ja-JP" altLang="en-US" sz="3200" dirty="0">
                  <a:solidFill>
                    <a:srgbClr val="FF0000"/>
                  </a:solidFill>
                </a:rPr>
                <a:t>プライバシ</a:t>
              </a:r>
              <a:r>
                <a:rPr lang="ja-JP" altLang="en-US" sz="3200" dirty="0" smtClean="0">
                  <a:solidFill>
                    <a:srgbClr val="FF0000"/>
                  </a:solidFill>
                </a:rPr>
                <a:t>保護</a:t>
              </a:r>
              <a:r>
                <a:rPr lang="en-US" altLang="ja-JP" sz="3200" dirty="0" smtClean="0">
                  <a:solidFill>
                    <a:srgbClr val="FF0000"/>
                  </a:solidFill>
                </a:rPr>
                <a:t/>
              </a:r>
              <a:br>
                <a:rPr lang="en-US" altLang="ja-JP" sz="3200" dirty="0" smtClean="0">
                  <a:solidFill>
                    <a:srgbClr val="FF0000"/>
                  </a:solidFill>
                </a:rPr>
              </a:br>
              <a:r>
                <a:rPr lang="ja-JP" altLang="en-US" sz="3200" dirty="0" smtClean="0">
                  <a:solidFill>
                    <a:srgbClr val="FF0000"/>
                  </a:solidFill>
                </a:rPr>
                <a:t>に優れる</a:t>
              </a:r>
              <a:endParaRPr kumimoji="1" lang="ja-JP" altLang="en-US" sz="3200" dirty="0"/>
            </a:p>
          </p:txBody>
        </p:sp>
      </p:grpSp>
      <p:sp>
        <p:nvSpPr>
          <p:cNvPr id="19" name="テキスト ボックス 18"/>
          <p:cNvSpPr txBox="1"/>
          <p:nvPr/>
        </p:nvSpPr>
        <p:spPr>
          <a:xfrm>
            <a:off x="5532364" y="1864893"/>
            <a:ext cx="3281586" cy="369332"/>
          </a:xfrm>
          <a:prstGeom prst="rect">
            <a:avLst/>
          </a:prstGeom>
          <a:noFill/>
        </p:spPr>
        <p:txBody>
          <a:bodyPr wrap="square" rtlCol="0">
            <a:spAutoFit/>
          </a:bodyPr>
          <a:lstStyle/>
          <a:p>
            <a:r>
              <a:rPr kumimoji="1" lang="en-US" altLang="ja-JP" dirty="0" smtClean="0"/>
              <a:t>NPD : non-relation privacy data</a:t>
            </a:r>
            <a:endParaRPr kumimoji="1" lang="ja-JP" altLang="en-US" dirty="0"/>
          </a:p>
        </p:txBody>
      </p:sp>
    </p:spTree>
    <p:extLst>
      <p:ext uri="{BB962C8B-B14F-4D97-AF65-F5344CB8AC3E}">
        <p14:creationId xmlns:p14="http://schemas.microsoft.com/office/powerpoint/2010/main" val="363333112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非対象者の動き</a:t>
            </a:r>
            <a:endParaRPr kumimoji="1" lang="ja-JP" altLang="en-US" dirty="0"/>
          </a:p>
        </p:txBody>
      </p:sp>
      <p:sp>
        <p:nvSpPr>
          <p:cNvPr id="6" name="テキスト ボックス 5"/>
          <p:cNvSpPr txBox="1"/>
          <p:nvPr/>
        </p:nvSpPr>
        <p:spPr>
          <a:xfrm>
            <a:off x="1291548" y="932972"/>
            <a:ext cx="5562599" cy="830997"/>
          </a:xfrm>
          <a:prstGeom prst="rect">
            <a:avLst/>
          </a:prstGeom>
          <a:noFill/>
        </p:spPr>
        <p:txBody>
          <a:bodyPr wrap="square" rtlCol="0">
            <a:spAutoFit/>
          </a:bodyPr>
          <a:lstStyle/>
          <a:p>
            <a:r>
              <a:rPr lang="ja-JP" altLang="en-US" sz="2400" dirty="0" smtClean="0">
                <a:solidFill>
                  <a:srgbClr val="FF0000"/>
                </a:solidFill>
              </a:rPr>
              <a:t>人流センサ群の情報</a:t>
            </a:r>
            <a:r>
              <a:rPr lang="en-US" altLang="ja-JP" sz="2400" dirty="0" smtClean="0">
                <a:solidFill>
                  <a:srgbClr val="FF0000"/>
                </a:solidFill>
              </a:rPr>
              <a:t>(</a:t>
            </a:r>
            <a:r>
              <a:rPr lang="ja-JP" altLang="en-US" sz="2400" dirty="0" smtClean="0">
                <a:solidFill>
                  <a:srgbClr val="FF0000"/>
                </a:solidFill>
              </a:rPr>
              <a:t>オープンデータ</a:t>
            </a:r>
            <a:r>
              <a:rPr lang="en-US" altLang="ja-JP" sz="2400" dirty="0" smtClean="0">
                <a:solidFill>
                  <a:srgbClr val="FF0000"/>
                </a:solidFill>
              </a:rPr>
              <a:t>)</a:t>
            </a:r>
            <a:r>
              <a:rPr lang="ja-JP" altLang="en-US" sz="2400" dirty="0" smtClean="0">
                <a:solidFill>
                  <a:srgbClr val="FF0000"/>
                </a:solidFill>
              </a:rPr>
              <a:t>を</a:t>
            </a:r>
            <a:endParaRPr lang="en-US" altLang="ja-JP" sz="2400" dirty="0" smtClean="0">
              <a:solidFill>
                <a:srgbClr val="FF0000"/>
              </a:solidFill>
            </a:endParaRPr>
          </a:p>
          <a:p>
            <a:r>
              <a:rPr lang="ja-JP" altLang="en-US" sz="2400" dirty="0" smtClean="0">
                <a:solidFill>
                  <a:srgbClr val="FF0000"/>
                </a:solidFill>
              </a:rPr>
              <a:t>非対象者の動きに変換する．</a:t>
            </a:r>
            <a:endParaRPr kumimoji="1" lang="ja-JP" altLang="en-US" sz="2400" dirty="0">
              <a:solidFill>
                <a:srgbClr val="FF0000"/>
              </a:solidFill>
            </a:endParaRPr>
          </a:p>
        </p:txBody>
      </p:sp>
      <p:pic>
        <p:nvPicPr>
          <p:cNvPr id="7" name="図 6"/>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55208" y="3949784"/>
            <a:ext cx="5604869" cy="1819265"/>
          </a:xfrm>
          <a:prstGeom prst="rect">
            <a:avLst/>
          </a:prstGeom>
          <a:noFill/>
          <a:ln>
            <a:noFill/>
          </a:ln>
        </p:spPr>
      </p:pic>
      <p:pic>
        <p:nvPicPr>
          <p:cNvPr id="8" name="図 7" descr="C:\Users\tamura\AppData\Local\Microsoft\Windows\INetCache\Content.Word\place.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63147" y="1805248"/>
            <a:ext cx="3697212" cy="2061978"/>
          </a:xfrm>
          <a:prstGeom prst="rect">
            <a:avLst/>
          </a:prstGeom>
          <a:noFill/>
          <a:ln>
            <a:noFill/>
          </a:ln>
        </p:spPr>
      </p:pic>
      <p:sp>
        <p:nvSpPr>
          <p:cNvPr id="11" name="テキスト ボックス 10"/>
          <p:cNvSpPr txBox="1"/>
          <p:nvPr/>
        </p:nvSpPr>
        <p:spPr>
          <a:xfrm>
            <a:off x="333017" y="5878202"/>
            <a:ext cx="7766839" cy="646331"/>
          </a:xfrm>
          <a:prstGeom prst="rect">
            <a:avLst/>
          </a:prstGeom>
          <a:noFill/>
          <a:ln>
            <a:noFill/>
          </a:ln>
        </p:spPr>
        <p:txBody>
          <a:bodyPr wrap="square" rtlCol="0">
            <a:spAutoFit/>
          </a:bodyPr>
          <a:lstStyle/>
          <a:p>
            <a:r>
              <a:rPr kumimoji="1" lang="ja-JP" altLang="en-US" dirty="0" smtClean="0"/>
              <a:t>オープンデータは人流センサを用いており，</a:t>
            </a:r>
            <a:r>
              <a:rPr lang="en-US" altLang="ja-JP" dirty="0" smtClean="0"/>
              <a:t>19</a:t>
            </a:r>
            <a:r>
              <a:rPr lang="ja-JP" altLang="en-US" dirty="0" smtClean="0"/>
              <a:t>個のセンサ毎に</a:t>
            </a:r>
            <a:r>
              <a:rPr lang="en-US" altLang="ja-JP" dirty="0" smtClean="0"/>
              <a:t>in</a:t>
            </a:r>
            <a:r>
              <a:rPr lang="ja-JP" altLang="en-US" dirty="0" smtClean="0"/>
              <a:t>データと</a:t>
            </a:r>
            <a:r>
              <a:rPr lang="en-US" altLang="ja-JP" dirty="0" smtClean="0"/>
              <a:t>out</a:t>
            </a:r>
            <a:r>
              <a:rPr lang="ja-JP" altLang="en-US" dirty="0" smtClean="0"/>
              <a:t>データが示されている．時刻は</a:t>
            </a:r>
            <a:r>
              <a:rPr lang="en-US" altLang="ja-JP" dirty="0" smtClean="0"/>
              <a:t>1</a:t>
            </a:r>
            <a:r>
              <a:rPr lang="ja-JP" altLang="en-US" dirty="0" smtClean="0"/>
              <a:t>分毎の更新である．</a:t>
            </a:r>
            <a:endParaRPr kumimoji="1" lang="ja-JP" altLang="en-US" dirty="0"/>
          </a:p>
        </p:txBody>
      </p:sp>
      <p:sp>
        <p:nvSpPr>
          <p:cNvPr id="12" name="テキスト ボックス 11"/>
          <p:cNvSpPr txBox="1"/>
          <p:nvPr/>
        </p:nvSpPr>
        <p:spPr>
          <a:xfrm>
            <a:off x="1147139" y="3846032"/>
            <a:ext cx="1701798" cy="369332"/>
          </a:xfrm>
          <a:prstGeom prst="rect">
            <a:avLst/>
          </a:prstGeom>
          <a:ln w="38100"/>
        </p:spPr>
        <p:style>
          <a:lnRef idx="2">
            <a:schemeClr val="accent6"/>
          </a:lnRef>
          <a:fillRef idx="1">
            <a:schemeClr val="lt1"/>
          </a:fillRef>
          <a:effectRef idx="0">
            <a:schemeClr val="accent6"/>
          </a:effectRef>
          <a:fontRef idx="minor">
            <a:schemeClr val="dk1"/>
          </a:fontRef>
        </p:style>
        <p:txBody>
          <a:bodyPr wrap="square" rtlCol="0">
            <a:spAutoFit/>
          </a:bodyPr>
          <a:lstStyle/>
          <a:p>
            <a:r>
              <a:rPr kumimoji="1" lang="en-US" altLang="ja-JP" dirty="0" smtClean="0"/>
              <a:t>In/out</a:t>
            </a:r>
            <a:r>
              <a:rPr kumimoji="1" lang="ja-JP" altLang="en-US" dirty="0" smtClean="0"/>
              <a:t>の定義図</a:t>
            </a:r>
            <a:endParaRPr kumimoji="1" lang="ja-JP" altLang="en-US" dirty="0"/>
          </a:p>
        </p:txBody>
      </p:sp>
      <p:sp>
        <p:nvSpPr>
          <p:cNvPr id="14" name="テキスト ボックス 13"/>
          <p:cNvSpPr txBox="1"/>
          <p:nvPr/>
        </p:nvSpPr>
        <p:spPr>
          <a:xfrm>
            <a:off x="800084" y="1845619"/>
            <a:ext cx="2929465" cy="646331"/>
          </a:xfrm>
          <a:prstGeom prst="rect">
            <a:avLst/>
          </a:prstGeom>
          <a:ln w="38100"/>
        </p:spPr>
        <p:style>
          <a:lnRef idx="2">
            <a:schemeClr val="accent6"/>
          </a:lnRef>
          <a:fillRef idx="1">
            <a:schemeClr val="lt1"/>
          </a:fillRef>
          <a:effectRef idx="0">
            <a:schemeClr val="accent6"/>
          </a:effectRef>
          <a:fontRef idx="minor">
            <a:schemeClr val="dk1"/>
          </a:fontRef>
        </p:style>
        <p:txBody>
          <a:bodyPr wrap="square" rtlCol="0">
            <a:spAutoFit/>
          </a:bodyPr>
          <a:lstStyle/>
          <a:p>
            <a:r>
              <a:rPr kumimoji="1" lang="ja-JP" altLang="en-US" dirty="0" smtClean="0"/>
              <a:t>公開されているオープンデータの人流センサ位置</a:t>
            </a:r>
            <a:endParaRPr kumimoji="1" lang="ja-JP" altLang="en-US" dirty="0"/>
          </a:p>
        </p:txBody>
      </p:sp>
    </p:spTree>
    <p:extLst>
      <p:ext uri="{BB962C8B-B14F-4D97-AF65-F5344CB8AC3E}">
        <p14:creationId xmlns:p14="http://schemas.microsoft.com/office/powerpoint/2010/main" val="265572784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非対象者の動き</a:t>
            </a:r>
            <a:endParaRPr kumimoji="1" lang="ja-JP" altLang="en-US" dirty="0"/>
          </a:p>
        </p:txBody>
      </p:sp>
      <p:sp>
        <p:nvSpPr>
          <p:cNvPr id="8" name="テキスト ボックス 7"/>
          <p:cNvSpPr txBox="1"/>
          <p:nvPr/>
        </p:nvSpPr>
        <p:spPr>
          <a:xfrm>
            <a:off x="786991" y="2052185"/>
            <a:ext cx="7556638" cy="830997"/>
          </a:xfrm>
          <a:prstGeom prst="rect">
            <a:avLst/>
          </a:prstGeom>
          <a:noFill/>
        </p:spPr>
        <p:txBody>
          <a:bodyPr wrap="square" rtlCol="0">
            <a:spAutoFit/>
          </a:bodyPr>
          <a:lstStyle/>
          <a:p>
            <a:r>
              <a:rPr kumimoji="1" lang="ja-JP" altLang="en-US" sz="2400" dirty="0" smtClean="0"/>
              <a:t>そこで図のようにカメラを</a:t>
            </a:r>
            <a:r>
              <a:rPr lang="ja-JP" altLang="en-US" sz="2400" dirty="0"/>
              <a:t>設定</a:t>
            </a:r>
            <a:r>
              <a:rPr kumimoji="1" lang="ja-JP" altLang="en-US" sz="2400" dirty="0" smtClean="0"/>
              <a:t>し，人流センサデータからプライバシデータへの変換を実現する．</a:t>
            </a:r>
            <a:endParaRPr kumimoji="1" lang="ja-JP" altLang="en-US" sz="2400" dirty="0"/>
          </a:p>
        </p:txBody>
      </p:sp>
      <p:grpSp>
        <p:nvGrpSpPr>
          <p:cNvPr id="4" name="グループ化 3"/>
          <p:cNvGrpSpPr/>
          <p:nvPr/>
        </p:nvGrpSpPr>
        <p:grpSpPr>
          <a:xfrm>
            <a:off x="435835" y="3103565"/>
            <a:ext cx="8244892" cy="3138326"/>
            <a:chOff x="418744" y="2436993"/>
            <a:chExt cx="8244892" cy="3138326"/>
          </a:xfrm>
        </p:grpSpPr>
        <p:sp>
          <p:nvSpPr>
            <p:cNvPr id="10" name="角丸四角形吹き出し 9"/>
            <p:cNvSpPr/>
            <p:nvPr/>
          </p:nvSpPr>
          <p:spPr>
            <a:xfrm>
              <a:off x="1010560" y="3444383"/>
              <a:ext cx="3292289" cy="1995712"/>
            </a:xfrm>
            <a:prstGeom prst="wedgeRoundRectCallout">
              <a:avLst>
                <a:gd name="adj1" fmla="val -47667"/>
                <a:gd name="adj2" fmla="val -72213"/>
                <a:gd name="adj3" fmla="val 16667"/>
              </a:avLst>
            </a:prstGeom>
            <a:ln w="57150"/>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400"/>
            </a:p>
          </p:txBody>
        </p:sp>
        <p:sp>
          <p:nvSpPr>
            <p:cNvPr id="11" name="角丸四角形吹き出し 10"/>
            <p:cNvSpPr/>
            <p:nvPr/>
          </p:nvSpPr>
          <p:spPr>
            <a:xfrm flipH="1">
              <a:off x="4779531" y="3444383"/>
              <a:ext cx="3292289" cy="1995712"/>
            </a:xfrm>
            <a:prstGeom prst="wedgeRoundRectCallout">
              <a:avLst>
                <a:gd name="adj1" fmla="val -47667"/>
                <a:gd name="adj2" fmla="val -72213"/>
                <a:gd name="adj3" fmla="val 16667"/>
              </a:avLst>
            </a:prstGeom>
            <a:ln w="57150"/>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400"/>
            </a:p>
          </p:txBody>
        </p:sp>
        <p:pic>
          <p:nvPicPr>
            <p:cNvPr id="1026" name="Picture 2" descr="歩く男性会社員のイラスト"/>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8382" y="3744525"/>
              <a:ext cx="1009312" cy="1009312"/>
            </a:xfrm>
            <a:prstGeom prst="rect">
              <a:avLst/>
            </a:prstGeom>
            <a:noFill/>
            <a:extLst>
              <a:ext uri="{909E8E84-426E-40DD-AFC4-6F175D3DCCD1}">
                <a14:hiddenFill xmlns:a14="http://schemas.microsoft.com/office/drawing/2010/main">
                  <a:solidFill>
                    <a:srgbClr val="FFFFFF"/>
                  </a:solidFill>
                </a14:hiddenFill>
              </a:ext>
            </a:extLst>
          </p:spPr>
        </p:pic>
        <p:sp>
          <p:nvSpPr>
            <p:cNvPr id="12" name="正方形/長方形 11"/>
            <p:cNvSpPr/>
            <p:nvPr/>
          </p:nvSpPr>
          <p:spPr>
            <a:xfrm>
              <a:off x="4302849" y="2436993"/>
              <a:ext cx="476682" cy="3138326"/>
            </a:xfrm>
            <a:prstGeom prst="rect">
              <a:avLst/>
            </a:prstGeom>
            <a:ln w="57150"/>
          </p:spPr>
          <p:style>
            <a:lnRef idx="2">
              <a:schemeClr val="dk1"/>
            </a:lnRef>
            <a:fillRef idx="1">
              <a:schemeClr val="lt1"/>
            </a:fillRef>
            <a:effectRef idx="0">
              <a:schemeClr val="dk1"/>
            </a:effectRef>
            <a:fontRef idx="minor">
              <a:schemeClr val="dk1"/>
            </a:fontRef>
          </p:style>
          <p:txBody>
            <a:bodyPr vert="eaVert" rtlCol="0" anchor="ctr"/>
            <a:lstStyle/>
            <a:p>
              <a:pPr algn="ctr"/>
              <a:r>
                <a:rPr kumimoji="1" lang="ja-JP" altLang="en-US" sz="2000" dirty="0" smtClean="0"/>
                <a:t>人流センサ</a:t>
              </a:r>
              <a:endParaRPr kumimoji="1" lang="ja-JP" altLang="en-US" sz="2000" dirty="0"/>
            </a:p>
          </p:txBody>
        </p:sp>
        <p:sp>
          <p:nvSpPr>
            <p:cNvPr id="13" name="左矢印 12"/>
            <p:cNvSpPr/>
            <p:nvPr/>
          </p:nvSpPr>
          <p:spPr>
            <a:xfrm>
              <a:off x="2164157" y="4164486"/>
              <a:ext cx="2138692" cy="555504"/>
            </a:xfrm>
            <a:prstGeom prst="leftArrow">
              <a:avLst/>
            </a:prstGeom>
            <a:ln w="57150"/>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ja-JP" sz="2000" dirty="0"/>
                <a:t>i</a:t>
              </a:r>
              <a:r>
                <a:rPr kumimoji="1" lang="en-US" altLang="ja-JP" sz="2000" dirty="0" smtClean="0"/>
                <a:t>n</a:t>
              </a:r>
              <a:r>
                <a:rPr kumimoji="1" lang="ja-JP" altLang="en-US" sz="2000" dirty="0" smtClean="0"/>
                <a:t>データ</a:t>
              </a:r>
              <a:endParaRPr kumimoji="1" lang="ja-JP" altLang="en-US" sz="2000" dirty="0"/>
            </a:p>
          </p:txBody>
        </p:sp>
        <p:pic>
          <p:nvPicPr>
            <p:cNvPr id="14" name="Picture 2" descr="ãã¼ã å½¢ã®é²ç¯ã«ã¡ã©ã®ã¤ã©ã¹ã"/>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18744" y="2436993"/>
              <a:ext cx="702313" cy="702312"/>
            </a:xfrm>
            <a:prstGeom prst="rect">
              <a:avLst/>
            </a:prstGeom>
            <a:noFill/>
            <a:ln w="57150">
              <a:noFill/>
            </a:ln>
            <a:extLst>
              <a:ext uri="{909E8E84-426E-40DD-AFC4-6F175D3DCCD1}">
                <a14:hiddenFill xmlns:a14="http://schemas.microsoft.com/office/drawing/2010/main">
                  <a:solidFill>
                    <a:srgbClr val="FFFFFF"/>
                  </a:solidFill>
                </a14:hiddenFill>
              </a:ext>
            </a:extLst>
          </p:spPr>
        </p:pic>
        <p:pic>
          <p:nvPicPr>
            <p:cNvPr id="20" name="Picture 2" descr="歩く男性会社員のイラスト"/>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779531" y="3744525"/>
              <a:ext cx="1009312" cy="1009312"/>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ãã¼ã å½¢ã®é²ç¯ã«ã¡ã©ã®ã¤ã©ã¹ã"/>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7961323" y="2436993"/>
              <a:ext cx="702313" cy="702312"/>
            </a:xfrm>
            <a:prstGeom prst="rect">
              <a:avLst/>
            </a:prstGeom>
            <a:noFill/>
            <a:ln w="57150">
              <a:noFill/>
            </a:ln>
            <a:extLst>
              <a:ext uri="{909E8E84-426E-40DD-AFC4-6F175D3DCCD1}">
                <a14:hiddenFill xmlns:a14="http://schemas.microsoft.com/office/drawing/2010/main">
                  <a:solidFill>
                    <a:srgbClr val="FFFFFF"/>
                  </a:solidFill>
                </a14:hiddenFill>
              </a:ext>
            </a:extLst>
          </p:spPr>
        </p:pic>
        <p:sp>
          <p:nvSpPr>
            <p:cNvPr id="16" name="右矢印 15"/>
            <p:cNvSpPr/>
            <p:nvPr/>
          </p:nvSpPr>
          <p:spPr>
            <a:xfrm>
              <a:off x="4779531" y="4164486"/>
              <a:ext cx="2138692" cy="555504"/>
            </a:xfrm>
            <a:prstGeom prst="rightArrow">
              <a:avLst/>
            </a:prstGeom>
            <a:ln w="57150"/>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ja-JP" sz="2000" dirty="0"/>
                <a:t>o</a:t>
              </a:r>
              <a:r>
                <a:rPr kumimoji="1" lang="en-US" altLang="ja-JP" sz="2000" dirty="0" smtClean="0"/>
                <a:t>ut</a:t>
              </a:r>
              <a:r>
                <a:rPr kumimoji="1" lang="ja-JP" altLang="en-US" sz="2000" dirty="0" smtClean="0"/>
                <a:t>データ</a:t>
              </a:r>
              <a:endParaRPr kumimoji="1" lang="ja-JP" altLang="en-US" sz="2000" dirty="0"/>
            </a:p>
          </p:txBody>
        </p:sp>
        <p:sp>
          <p:nvSpPr>
            <p:cNvPr id="17" name="テキスト ボックス 16"/>
            <p:cNvSpPr txBox="1"/>
            <p:nvPr/>
          </p:nvSpPr>
          <p:spPr>
            <a:xfrm>
              <a:off x="1240737" y="3543993"/>
              <a:ext cx="2049394" cy="400110"/>
            </a:xfrm>
            <a:prstGeom prst="rect">
              <a:avLst/>
            </a:prstGeom>
            <a:noFill/>
            <a:ln w="57150">
              <a:noFill/>
            </a:ln>
          </p:spPr>
          <p:txBody>
            <a:bodyPr wrap="square" rtlCol="0">
              <a:spAutoFit/>
            </a:bodyPr>
            <a:lstStyle/>
            <a:p>
              <a:r>
                <a:rPr kumimoji="1" lang="ja-JP" altLang="en-US" sz="2000" dirty="0" smtClean="0"/>
                <a:t>カメラ有効範囲</a:t>
              </a:r>
              <a:endParaRPr kumimoji="1" lang="ja-JP" altLang="en-US" sz="2000" dirty="0"/>
            </a:p>
          </p:txBody>
        </p:sp>
        <p:sp>
          <p:nvSpPr>
            <p:cNvPr id="18" name="テキスト ボックス 17"/>
            <p:cNvSpPr txBox="1"/>
            <p:nvPr/>
          </p:nvSpPr>
          <p:spPr>
            <a:xfrm>
              <a:off x="5933128" y="3543993"/>
              <a:ext cx="2028196" cy="400110"/>
            </a:xfrm>
            <a:prstGeom prst="rect">
              <a:avLst/>
            </a:prstGeom>
            <a:noFill/>
            <a:ln w="57150">
              <a:noFill/>
            </a:ln>
          </p:spPr>
          <p:txBody>
            <a:bodyPr wrap="square" rtlCol="0">
              <a:spAutoFit/>
            </a:bodyPr>
            <a:lstStyle/>
            <a:p>
              <a:r>
                <a:rPr kumimoji="1" lang="ja-JP" altLang="en-US" sz="2000" dirty="0" smtClean="0"/>
                <a:t>カメラ有効範囲</a:t>
              </a:r>
              <a:endParaRPr kumimoji="1" lang="ja-JP" altLang="en-US" sz="2000" dirty="0"/>
            </a:p>
          </p:txBody>
        </p:sp>
        <p:sp>
          <p:nvSpPr>
            <p:cNvPr id="9" name="左右矢印 8"/>
            <p:cNvSpPr/>
            <p:nvPr/>
          </p:nvSpPr>
          <p:spPr>
            <a:xfrm>
              <a:off x="4814236" y="4745707"/>
              <a:ext cx="3231946" cy="508000"/>
            </a:xfrm>
            <a:prstGeom prst="leftRightArrow">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dirty="0" smtClean="0"/>
                <a:t>15m</a:t>
              </a:r>
              <a:endParaRPr kumimoji="1" lang="ja-JP" altLang="en-US" dirty="0"/>
            </a:p>
          </p:txBody>
        </p:sp>
        <p:sp>
          <p:nvSpPr>
            <p:cNvPr id="19" name="左右矢印 18"/>
            <p:cNvSpPr/>
            <p:nvPr/>
          </p:nvSpPr>
          <p:spPr>
            <a:xfrm>
              <a:off x="1045265" y="4745707"/>
              <a:ext cx="3231946" cy="508000"/>
            </a:xfrm>
            <a:prstGeom prst="leftRightArrow">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dirty="0" smtClean="0"/>
                <a:t>15m</a:t>
              </a:r>
              <a:endParaRPr kumimoji="1" lang="ja-JP" altLang="en-US" dirty="0"/>
            </a:p>
          </p:txBody>
        </p:sp>
      </p:grpSp>
      <p:sp>
        <p:nvSpPr>
          <p:cNvPr id="21" name="テキスト ボックス 20"/>
          <p:cNvSpPr txBox="1"/>
          <p:nvPr/>
        </p:nvSpPr>
        <p:spPr>
          <a:xfrm>
            <a:off x="786991" y="1034800"/>
            <a:ext cx="7705076" cy="830997"/>
          </a:xfrm>
          <a:prstGeom prst="rect">
            <a:avLst/>
          </a:prstGeom>
          <a:noFill/>
        </p:spPr>
        <p:txBody>
          <a:bodyPr wrap="square" rtlCol="0">
            <a:spAutoFit/>
          </a:bodyPr>
          <a:lstStyle/>
          <a:p>
            <a:r>
              <a:rPr lang="ja-JP" altLang="en-US" sz="2400" dirty="0" smtClean="0">
                <a:solidFill>
                  <a:srgbClr val="FF0000"/>
                </a:solidFill>
              </a:rPr>
              <a:t>人流センサデータ</a:t>
            </a:r>
            <a:r>
              <a:rPr lang="en-US" altLang="ja-JP" sz="2400" dirty="0" smtClean="0">
                <a:solidFill>
                  <a:srgbClr val="FF0000"/>
                </a:solidFill>
              </a:rPr>
              <a:t>(</a:t>
            </a:r>
            <a:r>
              <a:rPr lang="ja-JP" altLang="en-US" sz="2400" dirty="0" smtClean="0">
                <a:solidFill>
                  <a:srgbClr val="FF0000"/>
                </a:solidFill>
              </a:rPr>
              <a:t>オープンデータ</a:t>
            </a:r>
            <a:r>
              <a:rPr lang="en-US" altLang="ja-JP" sz="2400" dirty="0" smtClean="0">
                <a:solidFill>
                  <a:srgbClr val="FF0000"/>
                </a:solidFill>
              </a:rPr>
              <a:t>)</a:t>
            </a:r>
            <a:r>
              <a:rPr lang="ja-JP" altLang="en-US" sz="2400" dirty="0" smtClean="0"/>
              <a:t>を非対象者の動きへ，</a:t>
            </a:r>
            <a:r>
              <a:rPr lang="en-US" altLang="ja-JP" sz="2400" dirty="0" smtClean="0"/>
              <a:t/>
            </a:r>
            <a:br>
              <a:rPr lang="en-US" altLang="ja-JP" sz="2400" dirty="0" smtClean="0"/>
            </a:br>
            <a:r>
              <a:rPr lang="ja-JP" altLang="en-US" sz="2400" dirty="0" smtClean="0"/>
              <a:t>非対象者の動きを</a:t>
            </a:r>
            <a:r>
              <a:rPr lang="ja-JP" altLang="en-US" sz="2400" dirty="0" smtClean="0">
                <a:solidFill>
                  <a:srgbClr val="0070C0"/>
                </a:solidFill>
              </a:rPr>
              <a:t>プライバシデータ</a:t>
            </a:r>
            <a:r>
              <a:rPr lang="ja-JP" altLang="en-US" sz="2400" dirty="0" smtClean="0"/>
              <a:t>へ変換する．</a:t>
            </a:r>
            <a:endParaRPr kumimoji="1" lang="ja-JP" altLang="en-US" sz="2400" dirty="0"/>
          </a:p>
        </p:txBody>
      </p:sp>
    </p:spTree>
    <p:extLst>
      <p:ext uri="{BB962C8B-B14F-4D97-AF65-F5344CB8AC3E}">
        <p14:creationId xmlns:p14="http://schemas.microsoft.com/office/powerpoint/2010/main" val="346017738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非対象者の人数の概算</a:t>
            </a:r>
            <a:endParaRPr kumimoji="1" lang="ja-JP" altLang="en-US" dirty="0"/>
          </a:p>
        </p:txBody>
      </p:sp>
      <p:sp>
        <p:nvSpPr>
          <p:cNvPr id="3" name="テキスト ボックス 2"/>
          <p:cNvSpPr txBox="1"/>
          <p:nvPr/>
        </p:nvSpPr>
        <p:spPr>
          <a:xfrm>
            <a:off x="440643" y="1216967"/>
            <a:ext cx="8216247" cy="461665"/>
          </a:xfrm>
          <a:prstGeom prst="rect">
            <a:avLst/>
          </a:prstGeom>
          <a:noFill/>
        </p:spPr>
        <p:txBody>
          <a:bodyPr wrap="square" rtlCol="0">
            <a:spAutoFit/>
          </a:bodyPr>
          <a:lstStyle/>
          <a:p>
            <a:r>
              <a:rPr kumimoji="1" lang="ja-JP" altLang="en-US" sz="2400" dirty="0" smtClean="0"/>
              <a:t>ある人物が駅を通過するには最低でも二つのセンサを通る．</a:t>
            </a:r>
            <a:endParaRPr kumimoji="1" lang="ja-JP" altLang="en-US" sz="2400" dirty="0"/>
          </a:p>
        </p:txBody>
      </p:sp>
      <p:sp>
        <p:nvSpPr>
          <p:cNvPr id="4" name="正方形/長方形 3"/>
          <p:cNvSpPr/>
          <p:nvPr/>
        </p:nvSpPr>
        <p:spPr>
          <a:xfrm>
            <a:off x="2375951" y="2271131"/>
            <a:ext cx="3848100" cy="198858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2000"/>
          </a:p>
        </p:txBody>
      </p:sp>
      <p:sp>
        <p:nvSpPr>
          <p:cNvPr id="9" name="右矢印 8"/>
          <p:cNvSpPr/>
          <p:nvPr/>
        </p:nvSpPr>
        <p:spPr>
          <a:xfrm>
            <a:off x="1171950" y="3531155"/>
            <a:ext cx="7084777" cy="638175"/>
          </a:xfrm>
          <a:prstGeom prst="rightArrow">
            <a:avLst>
              <a:gd name="adj1" fmla="val 50000"/>
              <a:gd name="adj2" fmla="val 118657"/>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kumimoji="1" lang="ja-JP" altLang="en-US" sz="2000" dirty="0" smtClean="0"/>
              <a:t>駅を通過</a:t>
            </a:r>
            <a:endParaRPr kumimoji="1" lang="ja-JP" altLang="en-US" sz="2000" dirty="0"/>
          </a:p>
        </p:txBody>
      </p:sp>
      <p:sp>
        <p:nvSpPr>
          <p:cNvPr id="10" name="右矢印 9"/>
          <p:cNvSpPr/>
          <p:nvPr/>
        </p:nvSpPr>
        <p:spPr>
          <a:xfrm>
            <a:off x="2394238" y="2730951"/>
            <a:ext cx="1665014" cy="792000"/>
          </a:xfrm>
          <a:prstGeom prst="rightArrow">
            <a:avLst/>
          </a:prstGeom>
          <a:ln w="38100"/>
        </p:spPr>
        <p:style>
          <a:lnRef idx="2">
            <a:schemeClr val="accent1"/>
          </a:lnRef>
          <a:fillRef idx="1">
            <a:schemeClr val="lt1"/>
          </a:fillRef>
          <a:effectRef idx="0">
            <a:schemeClr val="accent1"/>
          </a:effectRef>
          <a:fontRef idx="minor">
            <a:schemeClr val="dk1"/>
          </a:fontRef>
        </p:style>
        <p:txBody>
          <a:bodyPr rtlCol="0" anchor="ctr"/>
          <a:lstStyle/>
          <a:p>
            <a:pPr algn="ctr"/>
            <a:r>
              <a:rPr kumimoji="1" lang="en-US" altLang="ja-JP" sz="2400" dirty="0" smtClean="0"/>
              <a:t>in</a:t>
            </a:r>
            <a:r>
              <a:rPr kumimoji="1" lang="ja-JP" altLang="en-US" sz="2400" dirty="0" smtClean="0"/>
              <a:t>データ</a:t>
            </a:r>
            <a:endParaRPr kumimoji="1" lang="ja-JP" altLang="en-US" sz="2400" dirty="0"/>
          </a:p>
        </p:txBody>
      </p:sp>
      <p:sp>
        <p:nvSpPr>
          <p:cNvPr id="11" name="右矢印 10"/>
          <p:cNvSpPr/>
          <p:nvPr/>
        </p:nvSpPr>
        <p:spPr>
          <a:xfrm>
            <a:off x="6242338" y="2730951"/>
            <a:ext cx="1747979" cy="792000"/>
          </a:xfrm>
          <a:prstGeom prst="rightArrow">
            <a:avLst/>
          </a:prstGeom>
          <a:ln w="38100"/>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ja-JP" sz="2400" dirty="0"/>
              <a:t>o</a:t>
            </a:r>
            <a:r>
              <a:rPr kumimoji="1" lang="en-US" altLang="ja-JP" sz="2400" dirty="0" smtClean="0"/>
              <a:t>ut</a:t>
            </a:r>
            <a:r>
              <a:rPr kumimoji="1" lang="ja-JP" altLang="en-US" sz="2400" dirty="0" smtClean="0"/>
              <a:t>データ</a:t>
            </a:r>
            <a:endParaRPr kumimoji="1" lang="ja-JP" altLang="en-US" sz="2400" dirty="0"/>
          </a:p>
        </p:txBody>
      </p:sp>
      <p:sp>
        <p:nvSpPr>
          <p:cNvPr id="12" name="テキスト ボックス 11"/>
          <p:cNvSpPr txBox="1"/>
          <p:nvPr/>
        </p:nvSpPr>
        <p:spPr>
          <a:xfrm>
            <a:off x="2375950" y="2271132"/>
            <a:ext cx="1219199" cy="400110"/>
          </a:xfrm>
          <a:prstGeom prst="rect">
            <a:avLst/>
          </a:prstGeom>
          <a:noFill/>
        </p:spPr>
        <p:txBody>
          <a:bodyPr wrap="square" rtlCol="0">
            <a:spAutoFit/>
          </a:bodyPr>
          <a:lstStyle/>
          <a:p>
            <a:r>
              <a:rPr lang="ja-JP" altLang="en-US" sz="2000" dirty="0"/>
              <a:t>駅構内</a:t>
            </a:r>
            <a:endParaRPr kumimoji="1" lang="ja-JP" altLang="en-US" sz="2000" dirty="0"/>
          </a:p>
        </p:txBody>
      </p:sp>
      <p:sp>
        <p:nvSpPr>
          <p:cNvPr id="13" name="テキスト ボックス 12"/>
          <p:cNvSpPr txBox="1"/>
          <p:nvPr/>
        </p:nvSpPr>
        <p:spPr>
          <a:xfrm>
            <a:off x="1388910" y="4575270"/>
            <a:ext cx="6497789" cy="1323439"/>
          </a:xfrm>
          <a:prstGeom prst="rect">
            <a:avLst/>
          </a:prstGeom>
          <a:noFill/>
        </p:spPr>
        <p:txBody>
          <a:bodyPr wrap="square" rtlCol="0">
            <a:spAutoFit/>
          </a:bodyPr>
          <a:lstStyle/>
          <a:p>
            <a:r>
              <a:rPr lang="ja-JP" altLang="en-US" sz="2400" dirty="0" smtClean="0"/>
              <a:t>オープンデー</a:t>
            </a:r>
            <a:r>
              <a:rPr lang="ja-JP" altLang="en-US" sz="2400" dirty="0"/>
              <a:t>タ</a:t>
            </a:r>
            <a:r>
              <a:rPr kumimoji="1" lang="ja-JP" altLang="en-US" sz="2400" dirty="0" smtClean="0"/>
              <a:t>から約</a:t>
            </a:r>
            <a:r>
              <a:rPr kumimoji="1" lang="en-US" altLang="ja-JP" sz="2400" dirty="0" smtClean="0"/>
              <a:t>3400</a:t>
            </a:r>
            <a:r>
              <a:rPr kumimoji="1" lang="ja-JP" altLang="en-US" sz="2400" dirty="0" smtClean="0"/>
              <a:t>個の</a:t>
            </a:r>
            <a:r>
              <a:rPr kumimoji="1" lang="en-US" altLang="ja-JP" sz="2400" dirty="0" smtClean="0"/>
              <a:t>in/out</a:t>
            </a:r>
            <a:r>
              <a:rPr kumimoji="1" lang="ja-JP" altLang="en-US" sz="2400" dirty="0" smtClean="0"/>
              <a:t>データが</a:t>
            </a:r>
            <a:r>
              <a:rPr kumimoji="1" lang="en-US" altLang="ja-JP" sz="2400" dirty="0" smtClean="0"/>
              <a:t/>
            </a:r>
            <a:br>
              <a:rPr kumimoji="1" lang="en-US" altLang="ja-JP" sz="2400" dirty="0" smtClean="0"/>
            </a:br>
            <a:r>
              <a:rPr kumimoji="1" lang="ja-JP" altLang="en-US" sz="2400" dirty="0" smtClean="0"/>
              <a:t>確認できるので，</a:t>
            </a:r>
            <a:r>
              <a:rPr kumimoji="1" lang="en-US" altLang="ja-JP" sz="2400" dirty="0" smtClean="0"/>
              <a:t/>
            </a:r>
            <a:br>
              <a:rPr kumimoji="1" lang="en-US" altLang="ja-JP" sz="2400" dirty="0" smtClean="0"/>
            </a:br>
            <a:r>
              <a:rPr kumimoji="1" lang="ja-JP" altLang="en-US" sz="2400" dirty="0" smtClean="0"/>
              <a:t>非対象者の人数を</a:t>
            </a:r>
            <a:r>
              <a:rPr kumimoji="1" lang="en-US" altLang="ja-JP" sz="3200" dirty="0" smtClean="0">
                <a:solidFill>
                  <a:srgbClr val="FF0000"/>
                </a:solidFill>
              </a:rPr>
              <a:t>1700</a:t>
            </a:r>
            <a:r>
              <a:rPr kumimoji="1" lang="ja-JP" altLang="en-US" sz="3200" dirty="0" smtClean="0">
                <a:solidFill>
                  <a:srgbClr val="FF0000"/>
                </a:solidFill>
              </a:rPr>
              <a:t>人</a:t>
            </a:r>
            <a:r>
              <a:rPr kumimoji="1" lang="ja-JP" altLang="en-US" sz="2400" dirty="0" smtClean="0"/>
              <a:t>と概算した．</a:t>
            </a:r>
            <a:endParaRPr kumimoji="1" lang="ja-JP" altLang="en-US" sz="2400" dirty="0"/>
          </a:p>
        </p:txBody>
      </p:sp>
    </p:spTree>
    <p:extLst>
      <p:ext uri="{BB962C8B-B14F-4D97-AF65-F5344CB8AC3E}">
        <p14:creationId xmlns:p14="http://schemas.microsoft.com/office/powerpoint/2010/main" val="229016571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対象者の動き</a:t>
            </a:r>
            <a:endParaRPr kumimoji="1" lang="ja-JP" altLang="en-US" dirty="0"/>
          </a:p>
        </p:txBody>
      </p:sp>
      <p:pic>
        <p:nvPicPr>
          <p:cNvPr id="4" name="Picture 2" descr="流出割合"/>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4517" y="2727727"/>
            <a:ext cx="6634967" cy="39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テキスト ボックス 4"/>
          <p:cNvSpPr txBox="1"/>
          <p:nvPr/>
        </p:nvSpPr>
        <p:spPr>
          <a:xfrm>
            <a:off x="1126064" y="1806426"/>
            <a:ext cx="6358469" cy="830997"/>
          </a:xfrm>
          <a:prstGeom prst="rect">
            <a:avLst/>
          </a:prstGeom>
          <a:noFill/>
        </p:spPr>
        <p:txBody>
          <a:bodyPr wrap="square" rtlCol="0">
            <a:spAutoFit/>
          </a:bodyPr>
          <a:lstStyle/>
          <a:p>
            <a:r>
              <a:rPr lang="ja-JP" altLang="en-US" sz="2400" dirty="0" smtClean="0">
                <a:solidFill>
                  <a:srgbClr val="0070C0"/>
                </a:solidFill>
              </a:rPr>
              <a:t>入口</a:t>
            </a:r>
            <a:r>
              <a:rPr lang="ja-JP" altLang="en-US" sz="2400" dirty="0" smtClean="0"/>
              <a:t>は</a:t>
            </a:r>
            <a:r>
              <a:rPr lang="en-US" altLang="ja-JP" sz="2400" dirty="0" smtClean="0"/>
              <a:t>11</a:t>
            </a:r>
            <a:r>
              <a:rPr lang="ja-JP" altLang="en-US" sz="2400" dirty="0" smtClean="0"/>
              <a:t>番センサ</a:t>
            </a:r>
            <a:r>
              <a:rPr lang="en-US" altLang="ja-JP" sz="2400" dirty="0"/>
              <a:t>(</a:t>
            </a:r>
            <a:r>
              <a:rPr lang="ja-JP" altLang="en-US" sz="2400" dirty="0"/>
              <a:t>改札</a:t>
            </a:r>
            <a:r>
              <a:rPr lang="en-US" altLang="ja-JP" sz="2400" dirty="0"/>
              <a:t>)</a:t>
            </a:r>
            <a:r>
              <a:rPr lang="ja-JP" altLang="en-US" sz="2400" dirty="0" smtClean="0"/>
              <a:t>で固定とした．</a:t>
            </a:r>
            <a:r>
              <a:rPr lang="en-US" altLang="ja-JP" sz="2400" dirty="0" smtClean="0"/>
              <a:t/>
            </a:r>
            <a:br>
              <a:rPr lang="en-US" altLang="ja-JP" sz="2400" dirty="0" smtClean="0"/>
            </a:br>
            <a:r>
              <a:rPr lang="ja-JP" altLang="en-US" sz="2400" dirty="0" smtClean="0">
                <a:solidFill>
                  <a:srgbClr val="FF0000"/>
                </a:solidFill>
              </a:rPr>
              <a:t>出口</a:t>
            </a:r>
            <a:r>
              <a:rPr lang="ja-JP" altLang="en-US" sz="2400" dirty="0" smtClean="0"/>
              <a:t>は駅郊外に接するセンサから確率で選ぶ．</a:t>
            </a:r>
            <a:endParaRPr kumimoji="1" lang="ja-JP" altLang="en-US" sz="2400" dirty="0"/>
          </a:p>
        </p:txBody>
      </p:sp>
      <p:sp>
        <p:nvSpPr>
          <p:cNvPr id="6" name="テキスト ボックス 5"/>
          <p:cNvSpPr txBox="1"/>
          <p:nvPr/>
        </p:nvSpPr>
        <p:spPr>
          <a:xfrm>
            <a:off x="1126065" y="878244"/>
            <a:ext cx="6968067" cy="830997"/>
          </a:xfrm>
          <a:prstGeom prst="rect">
            <a:avLst/>
          </a:prstGeom>
          <a:noFill/>
        </p:spPr>
        <p:txBody>
          <a:bodyPr wrap="square" rtlCol="0">
            <a:spAutoFit/>
          </a:bodyPr>
          <a:lstStyle/>
          <a:p>
            <a:r>
              <a:rPr kumimoji="1" lang="ja-JP" altLang="en-US" sz="2400" dirty="0" smtClean="0"/>
              <a:t>対象者の動きを設定するにあたって，</a:t>
            </a:r>
            <a:r>
              <a:rPr kumimoji="1" lang="en-US" altLang="ja-JP" sz="2400" dirty="0" smtClean="0"/>
              <a:t/>
            </a:r>
            <a:br>
              <a:rPr kumimoji="1" lang="en-US" altLang="ja-JP" sz="2400" dirty="0" smtClean="0"/>
            </a:br>
            <a:r>
              <a:rPr kumimoji="1" lang="ja-JP" altLang="en-US" sz="2400" dirty="0" smtClean="0"/>
              <a:t>駅構内への</a:t>
            </a:r>
            <a:r>
              <a:rPr kumimoji="1" lang="ja-JP" altLang="en-US" sz="2400" dirty="0" smtClean="0">
                <a:solidFill>
                  <a:srgbClr val="0070C0"/>
                </a:solidFill>
              </a:rPr>
              <a:t>入口</a:t>
            </a:r>
            <a:r>
              <a:rPr kumimoji="1" lang="ja-JP" altLang="en-US" sz="2400" dirty="0" smtClean="0"/>
              <a:t>と駅構内からの</a:t>
            </a:r>
            <a:r>
              <a:rPr kumimoji="1" lang="ja-JP" altLang="en-US" sz="2400" dirty="0" smtClean="0">
                <a:solidFill>
                  <a:srgbClr val="FF0000"/>
                </a:solidFill>
              </a:rPr>
              <a:t>出口</a:t>
            </a:r>
            <a:r>
              <a:rPr kumimoji="1" lang="ja-JP" altLang="en-US" sz="2400" dirty="0" smtClean="0"/>
              <a:t>を設定する．</a:t>
            </a:r>
            <a:endParaRPr kumimoji="1" lang="ja-JP" altLang="en-US" sz="2400" dirty="0"/>
          </a:p>
        </p:txBody>
      </p:sp>
      <p:sp>
        <p:nvSpPr>
          <p:cNvPr id="7" name="楕円 6"/>
          <p:cNvSpPr/>
          <p:nvPr/>
        </p:nvSpPr>
        <p:spPr>
          <a:xfrm>
            <a:off x="6688768" y="4596632"/>
            <a:ext cx="951172" cy="795765"/>
          </a:xfrm>
          <a:prstGeom prst="ellipse">
            <a:avLst/>
          </a:prstGeom>
          <a:ln w="38100"/>
        </p:spPr>
        <p:style>
          <a:lnRef idx="2">
            <a:schemeClr val="accent2"/>
          </a:lnRef>
          <a:fillRef idx="1">
            <a:schemeClr val="lt1"/>
          </a:fillRef>
          <a:effectRef idx="0">
            <a:schemeClr val="accent2"/>
          </a:effectRef>
          <a:fontRef idx="minor">
            <a:schemeClr val="dk1"/>
          </a:fontRef>
        </p:style>
        <p:txBody>
          <a:bodyPr rtlCol="0" anchor="ctr"/>
          <a:lstStyle/>
          <a:p>
            <a:pPr algn="ctr"/>
            <a:r>
              <a:rPr kumimoji="1" lang="ja-JP" altLang="en-US" dirty="0" smtClean="0"/>
              <a:t>改札</a:t>
            </a:r>
            <a:endParaRPr kumimoji="1" lang="ja-JP" altLang="en-US" dirty="0"/>
          </a:p>
        </p:txBody>
      </p:sp>
    </p:spTree>
    <p:extLst>
      <p:ext uri="{BB962C8B-B14F-4D97-AF65-F5344CB8AC3E}">
        <p14:creationId xmlns:p14="http://schemas.microsoft.com/office/powerpoint/2010/main" val="132229934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対象者の動き</a:t>
            </a:r>
            <a:endParaRPr kumimoji="1" lang="ja-JP" altLang="en-US" dirty="0"/>
          </a:p>
        </p:txBody>
      </p:sp>
      <p:pic>
        <p:nvPicPr>
          <p:cNvPr id="3" name="図 2"/>
          <p:cNvPicPr>
            <a:picLocks noChangeAspect="1"/>
          </p:cNvPicPr>
          <p:nvPr/>
        </p:nvPicPr>
        <p:blipFill rotWithShape="1">
          <a:blip r:embed="rId2">
            <a:extLst>
              <a:ext uri="{28A0092B-C50C-407E-A947-70E740481C1C}">
                <a14:useLocalDpi xmlns:a14="http://schemas.microsoft.com/office/drawing/2010/main" val="0"/>
              </a:ext>
            </a:extLst>
          </a:blip>
          <a:srcRect r="3494"/>
          <a:stretch/>
        </p:blipFill>
        <p:spPr>
          <a:xfrm>
            <a:off x="1242801" y="2728379"/>
            <a:ext cx="6658398" cy="3960000"/>
          </a:xfrm>
          <a:prstGeom prst="rect">
            <a:avLst/>
          </a:prstGeom>
        </p:spPr>
      </p:pic>
      <p:sp>
        <p:nvSpPr>
          <p:cNvPr id="4" name="テキスト ボックス 3"/>
          <p:cNvSpPr txBox="1"/>
          <p:nvPr/>
        </p:nvSpPr>
        <p:spPr>
          <a:xfrm>
            <a:off x="1242801" y="1753117"/>
            <a:ext cx="6012607" cy="461665"/>
          </a:xfrm>
          <a:prstGeom prst="rect">
            <a:avLst/>
          </a:prstGeom>
          <a:noFill/>
        </p:spPr>
        <p:txBody>
          <a:bodyPr wrap="square" rtlCol="0">
            <a:spAutoFit/>
          </a:bodyPr>
          <a:lstStyle/>
          <a:p>
            <a:r>
              <a:rPr kumimoji="1" lang="ja-JP" altLang="en-US" sz="2400" dirty="0" smtClean="0"/>
              <a:t>出口が</a:t>
            </a:r>
            <a:r>
              <a:rPr kumimoji="1" lang="en-US" altLang="ja-JP" sz="2400" dirty="0" smtClean="0"/>
              <a:t>13</a:t>
            </a:r>
            <a:r>
              <a:rPr kumimoji="1" lang="ja-JP" altLang="en-US" sz="2400" dirty="0" smtClean="0"/>
              <a:t>番センサ</a:t>
            </a:r>
            <a:r>
              <a:rPr lang="ja-JP" altLang="en-US" sz="2400" dirty="0" smtClean="0"/>
              <a:t>の時</a:t>
            </a:r>
            <a:r>
              <a:rPr kumimoji="1" lang="ja-JP" altLang="en-US" sz="2400" dirty="0" smtClean="0"/>
              <a:t>の対象者移動ルート</a:t>
            </a:r>
            <a:endParaRPr kumimoji="1" lang="ja-JP" altLang="en-US" sz="2400" dirty="0"/>
          </a:p>
        </p:txBody>
      </p:sp>
      <p:sp>
        <p:nvSpPr>
          <p:cNvPr id="5" name="テキスト ボックス 4"/>
          <p:cNvSpPr txBox="1"/>
          <p:nvPr/>
        </p:nvSpPr>
        <p:spPr>
          <a:xfrm>
            <a:off x="1242801" y="1030952"/>
            <a:ext cx="3297417" cy="461665"/>
          </a:xfrm>
          <a:prstGeom prst="rect">
            <a:avLst/>
          </a:prstGeom>
          <a:noFill/>
        </p:spPr>
        <p:txBody>
          <a:bodyPr wrap="square" rtlCol="0">
            <a:spAutoFit/>
          </a:bodyPr>
          <a:lstStyle/>
          <a:p>
            <a:r>
              <a:rPr kumimoji="1" lang="ja-JP" altLang="en-US" sz="2400" dirty="0" smtClean="0"/>
              <a:t>対象者移動ルートの例．</a:t>
            </a:r>
            <a:endParaRPr kumimoji="1" lang="ja-JP" altLang="en-US" sz="2400" dirty="0"/>
          </a:p>
        </p:txBody>
      </p:sp>
    </p:spTree>
    <p:extLst>
      <p:ext uri="{BB962C8B-B14F-4D97-AF65-F5344CB8AC3E}">
        <p14:creationId xmlns:p14="http://schemas.microsoft.com/office/powerpoint/2010/main" val="189933136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対象者の人数</a:t>
            </a:r>
            <a:endParaRPr kumimoji="1" lang="ja-JP" altLang="en-US" dirty="0"/>
          </a:p>
        </p:txBody>
      </p:sp>
      <p:sp>
        <p:nvSpPr>
          <p:cNvPr id="14" name="テキスト ボックス 13"/>
          <p:cNvSpPr txBox="1"/>
          <p:nvPr/>
        </p:nvSpPr>
        <p:spPr>
          <a:xfrm>
            <a:off x="1041592" y="1141626"/>
            <a:ext cx="7035610" cy="461665"/>
          </a:xfrm>
          <a:prstGeom prst="rect">
            <a:avLst/>
          </a:prstGeom>
          <a:noFill/>
        </p:spPr>
        <p:txBody>
          <a:bodyPr wrap="square" rtlCol="0">
            <a:spAutoFit/>
          </a:bodyPr>
          <a:lstStyle/>
          <a:p>
            <a:pPr lvl="0"/>
            <a:r>
              <a:rPr lang="ja-JP" altLang="en-US" sz="2400" dirty="0" smtClean="0"/>
              <a:t>鉄道利用者の内，学生</a:t>
            </a:r>
            <a:r>
              <a:rPr lang="ja-JP" altLang="en-US" sz="2400" dirty="0"/>
              <a:t>の割合は全体の</a:t>
            </a:r>
            <a:r>
              <a:rPr lang="en-US" altLang="ja-JP" sz="2400" dirty="0"/>
              <a:t>7</a:t>
            </a:r>
            <a:r>
              <a:rPr lang="ja-JP" altLang="en-US" sz="2400" dirty="0"/>
              <a:t>％</a:t>
            </a:r>
            <a:r>
              <a:rPr lang="ja-JP" altLang="en-US" sz="2400" dirty="0" smtClean="0"/>
              <a:t>程度</a:t>
            </a:r>
            <a:endParaRPr kumimoji="1" lang="ja-JP" altLang="en-US" sz="2400" dirty="0"/>
          </a:p>
        </p:txBody>
      </p:sp>
      <p:sp>
        <p:nvSpPr>
          <p:cNvPr id="15" name="テキスト ボックス 14"/>
          <p:cNvSpPr txBox="1"/>
          <p:nvPr/>
        </p:nvSpPr>
        <p:spPr>
          <a:xfrm>
            <a:off x="1041592" y="4519365"/>
            <a:ext cx="6887442" cy="584775"/>
          </a:xfrm>
          <a:prstGeom prst="rect">
            <a:avLst/>
          </a:prstGeom>
          <a:noFill/>
        </p:spPr>
        <p:txBody>
          <a:bodyPr wrap="square" rtlCol="0">
            <a:spAutoFit/>
          </a:bodyPr>
          <a:lstStyle/>
          <a:p>
            <a:r>
              <a:rPr lang="ja-JP" altLang="en-US" sz="2400" dirty="0" smtClean="0"/>
              <a:t>上の式より，対象者の最大人数を</a:t>
            </a:r>
            <a:r>
              <a:rPr lang="en-US" altLang="ja-JP" sz="3200" dirty="0" smtClean="0">
                <a:solidFill>
                  <a:srgbClr val="FF0000"/>
                </a:solidFill>
              </a:rPr>
              <a:t>200</a:t>
            </a:r>
            <a:r>
              <a:rPr lang="ja-JP" altLang="en-US" sz="3200" dirty="0" smtClean="0">
                <a:solidFill>
                  <a:srgbClr val="FF0000"/>
                </a:solidFill>
              </a:rPr>
              <a:t>人</a:t>
            </a:r>
            <a:r>
              <a:rPr lang="ja-JP" altLang="en-US" sz="2400" dirty="0" smtClean="0"/>
              <a:t>と設定</a:t>
            </a:r>
            <a:endParaRPr kumimoji="1" lang="ja-JP" altLang="en-US" sz="2400" dirty="0"/>
          </a:p>
        </p:txBody>
      </p:sp>
      <p:sp>
        <p:nvSpPr>
          <p:cNvPr id="6" name="テキスト ボックス 5"/>
          <p:cNvSpPr txBox="1"/>
          <p:nvPr/>
        </p:nvSpPr>
        <p:spPr>
          <a:xfrm>
            <a:off x="646819" y="5623462"/>
            <a:ext cx="4706579" cy="646331"/>
          </a:xfrm>
          <a:prstGeom prst="rect">
            <a:avLst/>
          </a:prstGeom>
          <a:noFill/>
        </p:spPr>
        <p:txBody>
          <a:bodyPr wrap="square" rtlCol="0">
            <a:spAutoFit/>
          </a:bodyPr>
          <a:lstStyle/>
          <a:p>
            <a:pPr lvl="0"/>
            <a:r>
              <a:rPr lang="en-US" altLang="ja-JP" dirty="0"/>
              <a:t>(</a:t>
            </a:r>
            <a:r>
              <a:rPr lang="ja-JP" altLang="ja-JP" dirty="0"/>
              <a:t>関東交通広告協議会，“交通広告調査レポート</a:t>
            </a:r>
            <a:r>
              <a:rPr lang="en-US" altLang="ja-JP" dirty="0"/>
              <a:t> 2009</a:t>
            </a:r>
            <a:r>
              <a:rPr lang="ja-JP" altLang="ja-JP" dirty="0" err="1"/>
              <a:t>，</a:t>
            </a:r>
            <a:r>
              <a:rPr lang="ja-JP" altLang="ja-JP" dirty="0"/>
              <a:t>”鉄道利用者プロフィール，</a:t>
            </a:r>
            <a:r>
              <a:rPr lang="en-US" altLang="ja-JP" dirty="0"/>
              <a:t>pp39</a:t>
            </a:r>
            <a:r>
              <a:rPr lang="en-US" altLang="ja-JP" dirty="0" smtClean="0"/>
              <a:t>)</a:t>
            </a:r>
            <a:endParaRPr lang="ja-JP" altLang="en-US" dirty="0"/>
          </a:p>
        </p:txBody>
      </p:sp>
      <p:sp>
        <p:nvSpPr>
          <p:cNvPr id="5" name="テキスト ボックス 4"/>
          <p:cNvSpPr txBox="1"/>
          <p:nvPr/>
        </p:nvSpPr>
        <p:spPr>
          <a:xfrm>
            <a:off x="922946" y="1700777"/>
            <a:ext cx="7154256" cy="646331"/>
          </a:xfrm>
          <a:prstGeom prst="rect">
            <a:avLst/>
          </a:prstGeom>
          <a:noFill/>
        </p:spPr>
        <p:txBody>
          <a:bodyPr wrap="square" rtlCol="0">
            <a:spAutoFit/>
          </a:bodyPr>
          <a:lstStyle/>
          <a:p>
            <a:r>
              <a:rPr kumimoji="1" lang="ja-JP" altLang="en-US" sz="2400" dirty="0" smtClean="0"/>
              <a:t>最大で駅利用者全体の</a:t>
            </a:r>
            <a:r>
              <a:rPr kumimoji="1" lang="en-US" altLang="ja-JP" sz="3600" dirty="0" smtClean="0">
                <a:solidFill>
                  <a:srgbClr val="FF0000"/>
                </a:solidFill>
              </a:rPr>
              <a:t>10</a:t>
            </a:r>
            <a:r>
              <a:rPr kumimoji="1" lang="ja-JP" altLang="en-US" sz="3600" dirty="0" smtClean="0">
                <a:solidFill>
                  <a:srgbClr val="FF0000"/>
                </a:solidFill>
              </a:rPr>
              <a:t>％</a:t>
            </a:r>
            <a:r>
              <a:rPr kumimoji="1" lang="ja-JP" altLang="en-US" sz="2400" dirty="0" smtClean="0"/>
              <a:t>が学生</a:t>
            </a:r>
            <a:r>
              <a:rPr kumimoji="1" lang="en-US" altLang="ja-JP" sz="2400" dirty="0" smtClean="0"/>
              <a:t>(</a:t>
            </a:r>
            <a:r>
              <a:rPr kumimoji="1" lang="ja-JP" altLang="en-US" sz="2400" dirty="0" smtClean="0"/>
              <a:t>対象者</a:t>
            </a:r>
            <a:r>
              <a:rPr kumimoji="1" lang="en-US" altLang="ja-JP" sz="2400" dirty="0" smtClean="0"/>
              <a:t>)</a:t>
            </a:r>
            <a:r>
              <a:rPr kumimoji="1" lang="ja-JP" altLang="en-US" sz="2400" dirty="0" smtClean="0"/>
              <a:t>とする</a:t>
            </a:r>
            <a:endParaRPr kumimoji="1" lang="ja-JP" altLang="en-US" sz="2400" dirty="0"/>
          </a:p>
        </p:txBody>
      </p:sp>
      <p:grpSp>
        <p:nvGrpSpPr>
          <p:cNvPr id="28" name="グループ化 27"/>
          <p:cNvGrpSpPr/>
          <p:nvPr/>
        </p:nvGrpSpPr>
        <p:grpSpPr>
          <a:xfrm>
            <a:off x="1643372" y="2861733"/>
            <a:ext cx="5811416" cy="1467353"/>
            <a:chOff x="1350236" y="3081908"/>
            <a:chExt cx="4477996" cy="1467353"/>
          </a:xfrm>
        </p:grpSpPr>
        <p:sp>
          <p:nvSpPr>
            <p:cNvPr id="27" name="楕円 26"/>
            <p:cNvSpPr/>
            <p:nvPr/>
          </p:nvSpPr>
          <p:spPr>
            <a:xfrm>
              <a:off x="1350236" y="3081908"/>
              <a:ext cx="4477996" cy="1467353"/>
            </a:xfrm>
            <a:prstGeom prst="ellipse">
              <a:avLst/>
            </a:prstGeom>
            <a:ln w="38100"/>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sz="2000"/>
            </a:p>
          </p:txBody>
        </p:sp>
        <p:sp>
          <p:nvSpPr>
            <p:cNvPr id="7" name="テキスト ボックス 6"/>
            <p:cNvSpPr txBox="1"/>
            <p:nvPr/>
          </p:nvSpPr>
          <p:spPr>
            <a:xfrm>
              <a:off x="1560546" y="3718265"/>
              <a:ext cx="3305483" cy="461665"/>
            </a:xfrm>
            <a:prstGeom prst="rect">
              <a:avLst/>
            </a:prstGeom>
            <a:noFill/>
          </p:spPr>
          <p:txBody>
            <a:bodyPr wrap="square" rtlCol="0">
              <a:spAutoFit/>
            </a:bodyPr>
            <a:lstStyle/>
            <a:p>
              <a:r>
                <a:rPr kumimoji="1" lang="en-US" altLang="ja-JP" sz="2400" dirty="0" smtClean="0">
                  <a:solidFill>
                    <a:srgbClr val="0070C0"/>
                  </a:solidFill>
                </a:rPr>
                <a:t>1700</a:t>
              </a:r>
              <a:r>
                <a:rPr kumimoji="1" lang="ja-JP" altLang="en-US" sz="2400" dirty="0" smtClean="0">
                  <a:solidFill>
                    <a:srgbClr val="0070C0"/>
                  </a:solidFill>
                </a:rPr>
                <a:t>人</a:t>
              </a:r>
              <a:r>
                <a:rPr lang="ja-JP" altLang="en-US" sz="2400" dirty="0" smtClean="0">
                  <a:solidFill>
                    <a:srgbClr val="0070C0"/>
                  </a:solidFill>
                </a:rPr>
                <a:t> </a:t>
              </a:r>
              <a:r>
                <a:rPr lang="en-US" altLang="ja-JP" sz="2400" dirty="0" smtClean="0"/>
                <a:t>+ </a:t>
              </a:r>
              <a:r>
                <a:rPr lang="ja-JP" altLang="en-US" sz="2400" dirty="0" smtClean="0">
                  <a:solidFill>
                    <a:srgbClr val="FF0000"/>
                  </a:solidFill>
                </a:rPr>
                <a:t>対象者の最大人数</a:t>
              </a:r>
              <a:endParaRPr kumimoji="1" lang="ja-JP" altLang="en-US" sz="2400" dirty="0">
                <a:solidFill>
                  <a:srgbClr val="FF0000"/>
                </a:solidFill>
              </a:endParaRPr>
            </a:p>
          </p:txBody>
        </p:sp>
        <p:cxnSp>
          <p:nvCxnSpPr>
            <p:cNvPr id="23" name="直線コネクタ 22"/>
            <p:cNvCxnSpPr/>
            <p:nvPr/>
          </p:nvCxnSpPr>
          <p:spPr>
            <a:xfrm>
              <a:off x="1623702" y="3698945"/>
              <a:ext cx="2862842" cy="0"/>
            </a:xfrm>
            <a:prstGeom prst="line">
              <a:avLst/>
            </a:prstGeom>
            <a:ln w="19050"/>
          </p:spPr>
          <p:style>
            <a:lnRef idx="1">
              <a:schemeClr val="dk1"/>
            </a:lnRef>
            <a:fillRef idx="0">
              <a:schemeClr val="dk1"/>
            </a:fillRef>
            <a:effectRef idx="0">
              <a:schemeClr val="dk1"/>
            </a:effectRef>
            <a:fontRef idx="minor">
              <a:schemeClr val="tx1"/>
            </a:fontRef>
          </p:style>
        </p:cxnSp>
        <p:sp>
          <p:nvSpPr>
            <p:cNvPr id="24" name="テキスト ボックス 23"/>
            <p:cNvSpPr txBox="1"/>
            <p:nvPr/>
          </p:nvSpPr>
          <p:spPr>
            <a:xfrm>
              <a:off x="1907461" y="3291173"/>
              <a:ext cx="2488839" cy="461665"/>
            </a:xfrm>
            <a:prstGeom prst="rect">
              <a:avLst/>
            </a:prstGeom>
            <a:noFill/>
          </p:spPr>
          <p:txBody>
            <a:bodyPr wrap="square" rtlCol="0">
              <a:spAutoFit/>
            </a:bodyPr>
            <a:lstStyle/>
            <a:p>
              <a:r>
                <a:rPr kumimoji="1" lang="ja-JP" altLang="en-US" sz="2400" dirty="0" smtClean="0">
                  <a:solidFill>
                    <a:srgbClr val="FF0000"/>
                  </a:solidFill>
                </a:rPr>
                <a:t>対象者の最大人数</a:t>
              </a:r>
              <a:endParaRPr kumimoji="1" lang="ja-JP" altLang="en-US" sz="2400" dirty="0">
                <a:solidFill>
                  <a:srgbClr val="FF0000"/>
                </a:solidFill>
              </a:endParaRPr>
            </a:p>
          </p:txBody>
        </p:sp>
        <p:sp>
          <p:nvSpPr>
            <p:cNvPr id="25" name="テキスト ボックス 24"/>
            <p:cNvSpPr txBox="1"/>
            <p:nvPr/>
          </p:nvSpPr>
          <p:spPr>
            <a:xfrm>
              <a:off x="4583637" y="3498890"/>
              <a:ext cx="1110940" cy="461665"/>
            </a:xfrm>
            <a:prstGeom prst="rect">
              <a:avLst/>
            </a:prstGeom>
            <a:noFill/>
          </p:spPr>
          <p:txBody>
            <a:bodyPr wrap="square" rtlCol="0">
              <a:spAutoFit/>
            </a:bodyPr>
            <a:lstStyle/>
            <a:p>
              <a:r>
                <a:rPr kumimoji="1" lang="ja-JP" altLang="en-US" sz="2400" dirty="0" smtClean="0"/>
                <a:t>≒</a:t>
              </a:r>
              <a:r>
                <a:rPr kumimoji="1" lang="en-US" altLang="ja-JP" sz="2400" dirty="0" smtClean="0"/>
                <a:t> 10</a:t>
              </a:r>
              <a:r>
                <a:rPr kumimoji="1" lang="ja-JP" altLang="en-US" sz="2400" dirty="0" smtClean="0"/>
                <a:t> </a:t>
              </a:r>
              <a:r>
                <a:rPr kumimoji="1" lang="en-US" altLang="ja-JP" sz="2400" dirty="0" smtClean="0"/>
                <a:t>(%)</a:t>
              </a:r>
              <a:endParaRPr kumimoji="1" lang="ja-JP" altLang="en-US" sz="2400" dirty="0"/>
            </a:p>
          </p:txBody>
        </p:sp>
      </p:grpSp>
    </p:spTree>
    <p:extLst>
      <p:ext uri="{BB962C8B-B14F-4D97-AF65-F5344CB8AC3E}">
        <p14:creationId xmlns:p14="http://schemas.microsoft.com/office/powerpoint/2010/main" val="57956732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057400" y="2446867"/>
            <a:ext cx="2937933" cy="369332"/>
          </a:xfrm>
          <a:prstGeom prst="rect">
            <a:avLst/>
          </a:prstGeom>
          <a:noFill/>
        </p:spPr>
        <p:txBody>
          <a:bodyPr wrap="square" rtlCol="0">
            <a:spAutoFit/>
          </a:bodyPr>
          <a:lstStyle/>
          <a:p>
            <a:r>
              <a:rPr kumimoji="1" lang="ja-JP" altLang="en-US" dirty="0" smtClean="0"/>
              <a:t>ここまで</a:t>
            </a:r>
            <a:endParaRPr kumimoji="1" lang="ja-JP" altLang="en-US" dirty="0"/>
          </a:p>
        </p:txBody>
      </p:sp>
    </p:spTree>
    <p:extLst>
      <p:ext uri="{BB962C8B-B14F-4D97-AF65-F5344CB8AC3E}">
        <p14:creationId xmlns:p14="http://schemas.microsoft.com/office/powerpoint/2010/main" val="96476166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円/楕円 36"/>
          <p:cNvSpPr/>
          <p:nvPr/>
        </p:nvSpPr>
        <p:spPr>
          <a:xfrm>
            <a:off x="1135207" y="2376690"/>
            <a:ext cx="7011272" cy="1566334"/>
          </a:xfrm>
          <a:prstGeom prst="ellipse">
            <a:avLst/>
          </a:prstGeom>
          <a:ln w="38100"/>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sz="2000"/>
          </a:p>
        </p:txBody>
      </p:sp>
      <p:sp>
        <p:nvSpPr>
          <p:cNvPr id="2" name="タイトル 1"/>
          <p:cNvSpPr>
            <a:spLocks noGrp="1"/>
          </p:cNvSpPr>
          <p:nvPr>
            <p:ph type="title"/>
          </p:nvPr>
        </p:nvSpPr>
        <p:spPr/>
        <p:txBody>
          <a:bodyPr/>
          <a:lstStyle/>
          <a:p>
            <a:r>
              <a:rPr kumimoji="1" lang="ja-JP" altLang="en-US" dirty="0" smtClean="0"/>
              <a:t>シミュレーション設計</a:t>
            </a:r>
            <a:endParaRPr kumimoji="1" lang="ja-JP" altLang="en-US" dirty="0"/>
          </a:p>
        </p:txBody>
      </p:sp>
      <p:sp>
        <p:nvSpPr>
          <p:cNvPr id="27" name="テキスト ボックス 26"/>
          <p:cNvSpPr txBox="1"/>
          <p:nvPr/>
        </p:nvSpPr>
        <p:spPr>
          <a:xfrm>
            <a:off x="535623" y="980108"/>
            <a:ext cx="8210443" cy="1200329"/>
          </a:xfrm>
          <a:prstGeom prst="rect">
            <a:avLst/>
          </a:prstGeom>
          <a:noFill/>
        </p:spPr>
        <p:txBody>
          <a:bodyPr wrap="square" rtlCol="0">
            <a:spAutoFit/>
          </a:bodyPr>
          <a:lstStyle/>
          <a:p>
            <a:r>
              <a:rPr lang="en-US" altLang="ja-JP" sz="2400" dirty="0"/>
              <a:t>G</a:t>
            </a:r>
            <a:r>
              <a:rPr lang="ja-JP" altLang="en-US" sz="2400" dirty="0"/>
              <a:t>空間情報センターの公表して</a:t>
            </a:r>
            <a:r>
              <a:rPr lang="ja-JP" altLang="en-US" sz="2400" dirty="0" smtClean="0"/>
              <a:t>いる</a:t>
            </a:r>
            <a:r>
              <a:rPr lang="en-US" altLang="ja-JP" sz="2400" dirty="0" smtClean="0"/>
              <a:t/>
            </a:r>
            <a:br>
              <a:rPr lang="en-US" altLang="ja-JP" sz="2400" dirty="0" smtClean="0"/>
            </a:br>
            <a:r>
              <a:rPr lang="ja-JP" altLang="en-US" sz="2400" dirty="0" smtClean="0"/>
              <a:t>松江駅</a:t>
            </a:r>
            <a:r>
              <a:rPr lang="ja-JP" altLang="en-US" sz="2400" dirty="0"/>
              <a:t>構内人流センサデータ（西日本旅客鉄道株式会社</a:t>
            </a:r>
            <a:r>
              <a:rPr lang="ja-JP" altLang="en-US" sz="2400" dirty="0" smtClean="0"/>
              <a:t>）</a:t>
            </a:r>
            <a:endParaRPr lang="en-US" altLang="ja-JP" sz="2400" dirty="0" smtClean="0"/>
          </a:p>
          <a:p>
            <a:r>
              <a:rPr lang="ja-JP" altLang="en-US" sz="2400" dirty="0" smtClean="0"/>
              <a:t>を使用</a:t>
            </a:r>
            <a:endParaRPr kumimoji="1" lang="ja-JP" altLang="en-US" sz="2400" dirty="0"/>
          </a:p>
        </p:txBody>
      </p:sp>
      <p:sp>
        <p:nvSpPr>
          <p:cNvPr id="6" name="テキスト ボックス 5"/>
          <p:cNvSpPr txBox="1"/>
          <p:nvPr/>
        </p:nvSpPr>
        <p:spPr>
          <a:xfrm>
            <a:off x="1861661" y="2904067"/>
            <a:ext cx="5558365" cy="523220"/>
          </a:xfrm>
          <a:prstGeom prst="rect">
            <a:avLst/>
          </a:prstGeom>
          <a:noFill/>
        </p:spPr>
        <p:txBody>
          <a:bodyPr wrap="square" rtlCol="0">
            <a:spAutoFit/>
          </a:bodyPr>
          <a:lstStyle/>
          <a:p>
            <a:r>
              <a:rPr lang="ja-JP" altLang="en-US" sz="2800" dirty="0" smtClean="0"/>
              <a:t>松江駅</a:t>
            </a:r>
            <a:r>
              <a:rPr lang="ja-JP" altLang="en-US" sz="2800" dirty="0"/>
              <a:t>構内登校者見守り</a:t>
            </a:r>
            <a:r>
              <a:rPr lang="ja-JP" altLang="en-US" sz="2800" dirty="0" smtClean="0"/>
              <a:t>サービス</a:t>
            </a:r>
            <a:endParaRPr lang="ja-JP" altLang="en-US" sz="2800" dirty="0"/>
          </a:p>
        </p:txBody>
      </p:sp>
      <p:sp>
        <p:nvSpPr>
          <p:cNvPr id="36" name="テキスト ボックス 35"/>
          <p:cNvSpPr txBox="1"/>
          <p:nvPr/>
        </p:nvSpPr>
        <p:spPr>
          <a:xfrm>
            <a:off x="535623" y="4406707"/>
            <a:ext cx="4832243" cy="461665"/>
          </a:xfrm>
          <a:prstGeom prst="rect">
            <a:avLst/>
          </a:prstGeom>
          <a:noFill/>
        </p:spPr>
        <p:txBody>
          <a:bodyPr wrap="square" rtlCol="0">
            <a:spAutoFit/>
          </a:bodyPr>
          <a:lstStyle/>
          <a:p>
            <a:r>
              <a:rPr lang="ja-JP" altLang="en-US" sz="2400" dirty="0" smtClean="0"/>
              <a:t>を提案、シミュレータを作成した．</a:t>
            </a:r>
            <a:endParaRPr lang="ja-JP" altLang="en-US" sz="2400" dirty="0"/>
          </a:p>
        </p:txBody>
      </p:sp>
    </p:spTree>
    <p:extLst>
      <p:ext uri="{BB962C8B-B14F-4D97-AF65-F5344CB8AC3E}">
        <p14:creationId xmlns:p14="http://schemas.microsoft.com/office/powerpoint/2010/main" val="58142595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楕円 16"/>
          <p:cNvSpPr/>
          <p:nvPr/>
        </p:nvSpPr>
        <p:spPr>
          <a:xfrm>
            <a:off x="4906032" y="1277497"/>
            <a:ext cx="2996503" cy="876563"/>
          </a:xfrm>
          <a:prstGeom prst="ellipse">
            <a:avLst/>
          </a:prstGeom>
          <a:ln w="38100"/>
        </p:spPr>
        <p:style>
          <a:lnRef idx="1">
            <a:schemeClr val="accent2"/>
          </a:lnRef>
          <a:fillRef idx="2">
            <a:schemeClr val="accent2"/>
          </a:fillRef>
          <a:effectRef idx="1">
            <a:schemeClr val="accent2"/>
          </a:effectRef>
          <a:fontRef idx="minor">
            <a:schemeClr val="dk1"/>
          </a:fontRef>
        </p:style>
        <p:txBody>
          <a:bodyPr rtlCol="0" anchor="ctr"/>
          <a:lstStyle/>
          <a:p>
            <a:pPr algn="ctr"/>
            <a:r>
              <a:rPr kumimoji="1" lang="ja-JP" altLang="en-US" sz="2000" dirty="0" smtClean="0">
                <a:ln w="0"/>
                <a:solidFill>
                  <a:schemeClr val="tx1"/>
                </a:solidFill>
                <a:effectLst>
                  <a:outerShdw blurRad="38100" dist="19050" dir="2700000" algn="tl" rotWithShape="0">
                    <a:schemeClr val="dk1">
                      <a:alpha val="40000"/>
                    </a:schemeClr>
                  </a:outerShdw>
                </a:effectLst>
              </a:rPr>
              <a:t>画像処理</a:t>
            </a:r>
            <a:r>
              <a:rPr kumimoji="1" lang="en-US" altLang="ja-JP" sz="2000" dirty="0" smtClean="0">
                <a:ln w="0"/>
                <a:solidFill>
                  <a:schemeClr val="tx1"/>
                </a:solidFill>
                <a:effectLst>
                  <a:outerShdw blurRad="38100" dist="19050" dir="2700000" algn="tl" rotWithShape="0">
                    <a:schemeClr val="dk1">
                      <a:alpha val="40000"/>
                    </a:schemeClr>
                  </a:outerShdw>
                </a:effectLst>
              </a:rPr>
              <a:t>(</a:t>
            </a:r>
            <a:r>
              <a:rPr kumimoji="1" lang="ja-JP" altLang="en-US" sz="2000" dirty="0" smtClean="0">
                <a:ln w="0"/>
                <a:solidFill>
                  <a:schemeClr val="tx1"/>
                </a:solidFill>
                <a:effectLst>
                  <a:outerShdw blurRad="38100" dist="19050" dir="2700000" algn="tl" rotWithShape="0">
                    <a:schemeClr val="dk1">
                      <a:alpha val="40000"/>
                    </a:schemeClr>
                  </a:outerShdw>
                </a:effectLst>
              </a:rPr>
              <a:t>顔認識</a:t>
            </a:r>
            <a:r>
              <a:rPr kumimoji="1" lang="en-US" altLang="ja-JP" sz="2000" dirty="0" smtClean="0">
                <a:ln w="0"/>
                <a:solidFill>
                  <a:schemeClr val="tx1"/>
                </a:solidFill>
                <a:effectLst>
                  <a:outerShdw blurRad="38100" dist="19050" dir="2700000" algn="tl" rotWithShape="0">
                    <a:schemeClr val="dk1">
                      <a:alpha val="40000"/>
                    </a:schemeClr>
                  </a:outerShdw>
                </a:effectLst>
              </a:rPr>
              <a:t>)</a:t>
            </a:r>
            <a:br>
              <a:rPr kumimoji="1" lang="en-US" altLang="ja-JP" sz="2000" dirty="0" smtClean="0">
                <a:ln w="0"/>
                <a:solidFill>
                  <a:schemeClr val="tx1"/>
                </a:solidFill>
                <a:effectLst>
                  <a:outerShdw blurRad="38100" dist="19050" dir="2700000" algn="tl" rotWithShape="0">
                    <a:schemeClr val="dk1">
                      <a:alpha val="40000"/>
                    </a:schemeClr>
                  </a:outerShdw>
                </a:effectLst>
              </a:rPr>
            </a:br>
            <a:r>
              <a:rPr kumimoji="1" lang="ja-JP" altLang="en-US" sz="2000" dirty="0" smtClean="0">
                <a:ln w="0"/>
                <a:solidFill>
                  <a:schemeClr val="tx1"/>
                </a:solidFill>
                <a:effectLst>
                  <a:outerShdw blurRad="38100" dist="19050" dir="2700000" algn="tl" rotWithShape="0">
                    <a:schemeClr val="dk1">
                      <a:alpha val="40000"/>
                    </a:schemeClr>
                  </a:outerShdw>
                </a:effectLst>
              </a:rPr>
              <a:t>見守り結果通知</a:t>
            </a:r>
            <a:endParaRPr kumimoji="1" lang="ja-JP" altLang="en-US" sz="2000" dirty="0">
              <a:ln w="0"/>
              <a:solidFill>
                <a:schemeClr val="tx1"/>
              </a:solidFill>
              <a:effectLst>
                <a:outerShdw blurRad="38100" dist="19050" dir="2700000" algn="tl" rotWithShape="0">
                  <a:schemeClr val="dk1">
                    <a:alpha val="40000"/>
                  </a:schemeClr>
                </a:outerShdw>
              </a:effectLst>
            </a:endParaRPr>
          </a:p>
        </p:txBody>
      </p:sp>
      <p:sp>
        <p:nvSpPr>
          <p:cNvPr id="2" name="タイトル 1"/>
          <p:cNvSpPr>
            <a:spLocks noGrp="1"/>
          </p:cNvSpPr>
          <p:nvPr>
            <p:ph type="title"/>
          </p:nvPr>
        </p:nvSpPr>
        <p:spPr/>
        <p:txBody>
          <a:bodyPr/>
          <a:lstStyle/>
          <a:p>
            <a:r>
              <a:rPr kumimoji="1" lang="ja-JP" altLang="en-US" dirty="0" smtClean="0"/>
              <a:t>シミュレーション設計</a:t>
            </a:r>
            <a:endParaRPr kumimoji="1" lang="ja-JP" altLang="en-US" dirty="0"/>
          </a:p>
        </p:txBody>
      </p:sp>
      <p:cxnSp>
        <p:nvCxnSpPr>
          <p:cNvPr id="5" name="直線コネクタ 4"/>
          <p:cNvCxnSpPr/>
          <p:nvPr/>
        </p:nvCxnSpPr>
        <p:spPr>
          <a:xfrm>
            <a:off x="1089373" y="2385809"/>
            <a:ext cx="7280573" cy="0"/>
          </a:xfrm>
          <a:prstGeom prst="line">
            <a:avLst/>
          </a:prstGeom>
        </p:spPr>
        <p:style>
          <a:lnRef idx="1">
            <a:schemeClr val="dk1"/>
          </a:lnRef>
          <a:fillRef idx="0">
            <a:schemeClr val="dk1"/>
          </a:fillRef>
          <a:effectRef idx="0">
            <a:schemeClr val="dk1"/>
          </a:effectRef>
          <a:fontRef idx="minor">
            <a:schemeClr val="tx1"/>
          </a:fontRef>
        </p:style>
      </p:cxnSp>
      <p:grpSp>
        <p:nvGrpSpPr>
          <p:cNvPr id="9" name="グループ化 8"/>
          <p:cNvGrpSpPr/>
          <p:nvPr/>
        </p:nvGrpSpPr>
        <p:grpSpPr>
          <a:xfrm>
            <a:off x="4115058" y="1156857"/>
            <a:ext cx="2030844" cy="1219267"/>
            <a:chOff x="5712354" y="2150072"/>
            <a:chExt cx="4050771" cy="2431980"/>
          </a:xfrm>
        </p:grpSpPr>
        <p:pic>
          <p:nvPicPr>
            <p:cNvPr id="10" name="Picture 8" descr="サーバのイラスト（1台）"/>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87042" y="2150072"/>
              <a:ext cx="1714500" cy="17145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descr="雲のイラスト"/>
            <p:cNvPicPr>
              <a:picLocks noChangeAspect="1" noChangeArrowheads="1"/>
            </p:cNvPicPr>
            <p:nvPr/>
          </p:nvPicPr>
          <p:blipFill rotWithShape="1">
            <a:blip r:embed="rId3">
              <a:extLst>
                <a:ext uri="{28A0092B-C50C-407E-A947-70E740481C1C}">
                  <a14:useLocalDpi xmlns:a14="http://schemas.microsoft.com/office/drawing/2010/main" val="0"/>
                </a:ext>
              </a:extLst>
            </a:blip>
            <a:srcRect b="57768"/>
            <a:stretch/>
          </p:blipFill>
          <p:spPr bwMode="auto">
            <a:xfrm>
              <a:off x="5712354" y="2871327"/>
              <a:ext cx="4050771" cy="1710725"/>
            </a:xfrm>
            <a:prstGeom prst="rect">
              <a:avLst/>
            </a:prstGeom>
            <a:noFill/>
            <a:extLst>
              <a:ext uri="{909E8E84-426E-40DD-AFC4-6F175D3DCCD1}">
                <a14:hiddenFill xmlns:a14="http://schemas.microsoft.com/office/drawing/2010/main">
                  <a:solidFill>
                    <a:srgbClr val="FFFFFF"/>
                  </a:solidFill>
                </a14:hiddenFill>
              </a:ext>
            </a:extLst>
          </p:spPr>
        </p:pic>
      </p:grpSp>
      <p:sp>
        <p:nvSpPr>
          <p:cNvPr id="21" name="テキスト ボックス 20"/>
          <p:cNvSpPr txBox="1"/>
          <p:nvPr/>
        </p:nvSpPr>
        <p:spPr>
          <a:xfrm>
            <a:off x="2191040" y="5190388"/>
            <a:ext cx="2596896" cy="461665"/>
          </a:xfrm>
          <a:prstGeom prst="rect">
            <a:avLst/>
          </a:prstGeom>
          <a:noFill/>
        </p:spPr>
        <p:txBody>
          <a:bodyPr wrap="square" rtlCol="0">
            <a:spAutoFit/>
          </a:bodyPr>
          <a:lstStyle/>
          <a:p>
            <a:r>
              <a:rPr lang="ja-JP" altLang="en-US" sz="2400" dirty="0" smtClean="0"/>
              <a:t>松江駅構内</a:t>
            </a:r>
            <a:endParaRPr kumimoji="1" lang="ja-JP" altLang="en-US" sz="2400" dirty="0"/>
          </a:p>
        </p:txBody>
      </p:sp>
      <p:pic>
        <p:nvPicPr>
          <p:cNvPr id="24" name="Picture 4" descr="ドーム形の防犯カメラのイラスト"/>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69236" y="4136661"/>
            <a:ext cx="501183" cy="501183"/>
          </a:xfrm>
          <a:prstGeom prst="rect">
            <a:avLst/>
          </a:prstGeom>
          <a:noFill/>
          <a:extLst>
            <a:ext uri="{909E8E84-426E-40DD-AFC4-6F175D3DCCD1}">
              <a14:hiddenFill xmlns:a14="http://schemas.microsoft.com/office/drawing/2010/main">
                <a:solidFill>
                  <a:srgbClr val="FFFFFF"/>
                </a:solidFill>
              </a14:hiddenFill>
            </a:ext>
          </a:extLst>
        </p:spPr>
      </p:pic>
      <p:cxnSp>
        <p:nvCxnSpPr>
          <p:cNvPr id="60" name="直線矢印コネクタ 59"/>
          <p:cNvCxnSpPr>
            <a:stCxn id="24" idx="0"/>
          </p:cNvCxnSpPr>
          <p:nvPr/>
        </p:nvCxnSpPr>
        <p:spPr>
          <a:xfrm flipV="1">
            <a:off x="3819828" y="2432676"/>
            <a:ext cx="665369" cy="1703985"/>
          </a:xfrm>
          <a:prstGeom prst="straightConnector1">
            <a:avLst/>
          </a:prstGeom>
          <a:ln w="76200" cmpd="sng">
            <a:tailEnd type="triangle" w="lg" len="lg"/>
          </a:ln>
        </p:spPr>
        <p:style>
          <a:lnRef idx="1">
            <a:schemeClr val="dk1"/>
          </a:lnRef>
          <a:fillRef idx="0">
            <a:schemeClr val="dk1"/>
          </a:fillRef>
          <a:effectRef idx="0">
            <a:schemeClr val="dk1"/>
          </a:effectRef>
          <a:fontRef idx="minor">
            <a:schemeClr val="tx1"/>
          </a:fontRef>
        </p:style>
      </p:cxnSp>
      <p:cxnSp>
        <p:nvCxnSpPr>
          <p:cNvPr id="61" name="直線矢印コネクタ 60"/>
          <p:cNvCxnSpPr>
            <a:stCxn id="33" idx="0"/>
          </p:cNvCxnSpPr>
          <p:nvPr/>
        </p:nvCxnSpPr>
        <p:spPr>
          <a:xfrm flipV="1">
            <a:off x="4597783" y="2464257"/>
            <a:ext cx="164186" cy="1672404"/>
          </a:xfrm>
          <a:prstGeom prst="straightConnector1">
            <a:avLst/>
          </a:prstGeom>
          <a:ln w="76200" cmpd="sng">
            <a:tailEnd type="triangle" w="lg" len="lg"/>
          </a:ln>
        </p:spPr>
        <p:style>
          <a:lnRef idx="1">
            <a:schemeClr val="dk1"/>
          </a:lnRef>
          <a:fillRef idx="0">
            <a:schemeClr val="dk1"/>
          </a:fillRef>
          <a:effectRef idx="0">
            <a:schemeClr val="dk1"/>
          </a:effectRef>
          <a:fontRef idx="minor">
            <a:schemeClr val="tx1"/>
          </a:fontRef>
        </p:style>
      </p:cxnSp>
      <p:cxnSp>
        <p:nvCxnSpPr>
          <p:cNvPr id="62" name="直線矢印コネクタ 61"/>
          <p:cNvCxnSpPr>
            <a:stCxn id="34" idx="0"/>
          </p:cNvCxnSpPr>
          <p:nvPr/>
        </p:nvCxnSpPr>
        <p:spPr>
          <a:xfrm flipH="1" flipV="1">
            <a:off x="5038741" y="2470548"/>
            <a:ext cx="336997" cy="1666113"/>
          </a:xfrm>
          <a:prstGeom prst="straightConnector1">
            <a:avLst/>
          </a:prstGeom>
          <a:ln w="76200" cmpd="sng">
            <a:tailEnd type="triangle" w="lg" len="lg"/>
          </a:ln>
        </p:spPr>
        <p:style>
          <a:lnRef idx="1">
            <a:schemeClr val="dk1"/>
          </a:lnRef>
          <a:fillRef idx="0">
            <a:schemeClr val="dk1"/>
          </a:fillRef>
          <a:effectRef idx="0">
            <a:schemeClr val="dk1"/>
          </a:effectRef>
          <a:fontRef idx="minor">
            <a:schemeClr val="tx1"/>
          </a:fontRef>
        </p:style>
      </p:cxnSp>
      <p:cxnSp>
        <p:nvCxnSpPr>
          <p:cNvPr id="63" name="直線矢印コネクタ 62"/>
          <p:cNvCxnSpPr>
            <a:stCxn id="35" idx="0"/>
          </p:cNvCxnSpPr>
          <p:nvPr/>
        </p:nvCxnSpPr>
        <p:spPr>
          <a:xfrm flipH="1" flipV="1">
            <a:off x="5375737" y="2461505"/>
            <a:ext cx="777956" cy="1675156"/>
          </a:xfrm>
          <a:prstGeom prst="straightConnector1">
            <a:avLst/>
          </a:prstGeom>
          <a:ln w="76200" cmpd="sng">
            <a:tailEnd type="triangle" w="lg" len="lg"/>
          </a:ln>
        </p:spPr>
        <p:style>
          <a:lnRef idx="1">
            <a:schemeClr val="dk1"/>
          </a:lnRef>
          <a:fillRef idx="0">
            <a:schemeClr val="dk1"/>
          </a:fillRef>
          <a:effectRef idx="0">
            <a:schemeClr val="dk1"/>
          </a:effectRef>
          <a:fontRef idx="minor">
            <a:schemeClr val="tx1"/>
          </a:fontRef>
        </p:style>
      </p:cxnSp>
      <p:cxnSp>
        <p:nvCxnSpPr>
          <p:cNvPr id="76" name="直線コネクタ 75"/>
          <p:cNvCxnSpPr/>
          <p:nvPr/>
        </p:nvCxnSpPr>
        <p:spPr>
          <a:xfrm>
            <a:off x="1089373" y="4872977"/>
            <a:ext cx="7280573" cy="0"/>
          </a:xfrm>
          <a:prstGeom prst="line">
            <a:avLst/>
          </a:prstGeom>
        </p:spPr>
        <p:style>
          <a:lnRef idx="1">
            <a:schemeClr val="dk1"/>
          </a:lnRef>
          <a:fillRef idx="0">
            <a:schemeClr val="dk1"/>
          </a:fillRef>
          <a:effectRef idx="0">
            <a:schemeClr val="dk1"/>
          </a:effectRef>
          <a:fontRef idx="minor">
            <a:schemeClr val="tx1"/>
          </a:fontRef>
        </p:style>
      </p:cxnSp>
      <p:sp>
        <p:nvSpPr>
          <p:cNvPr id="4" name="テキスト ボックス 3"/>
          <p:cNvSpPr txBox="1"/>
          <p:nvPr/>
        </p:nvSpPr>
        <p:spPr>
          <a:xfrm>
            <a:off x="2189171" y="4202586"/>
            <a:ext cx="1156715" cy="461665"/>
          </a:xfrm>
          <a:prstGeom prst="rect">
            <a:avLst/>
          </a:prstGeom>
          <a:noFill/>
        </p:spPr>
        <p:txBody>
          <a:bodyPr wrap="square" rtlCol="0">
            <a:spAutoFit/>
          </a:bodyPr>
          <a:lstStyle/>
          <a:p>
            <a:r>
              <a:rPr kumimoji="1" lang="ja-JP" altLang="en-US" sz="2400" dirty="0" smtClean="0"/>
              <a:t>カメラ</a:t>
            </a:r>
            <a:endParaRPr kumimoji="1" lang="ja-JP" altLang="en-US" sz="2400" dirty="0"/>
          </a:p>
        </p:txBody>
      </p:sp>
      <p:sp>
        <p:nvSpPr>
          <p:cNvPr id="26" name="テキスト ボックス 25"/>
          <p:cNvSpPr txBox="1"/>
          <p:nvPr/>
        </p:nvSpPr>
        <p:spPr>
          <a:xfrm>
            <a:off x="2191039" y="6109917"/>
            <a:ext cx="4929427" cy="461665"/>
          </a:xfrm>
          <a:prstGeom prst="rect">
            <a:avLst/>
          </a:prstGeom>
          <a:noFill/>
        </p:spPr>
        <p:txBody>
          <a:bodyPr wrap="square" rtlCol="0">
            <a:spAutoFit/>
          </a:bodyPr>
          <a:lstStyle/>
          <a:p>
            <a:r>
              <a:rPr kumimoji="1" lang="en-US" altLang="ja-JP" sz="2400" dirty="0" smtClean="0"/>
              <a:t>2018</a:t>
            </a:r>
            <a:r>
              <a:rPr kumimoji="1" lang="ja-JP" altLang="en-US" sz="2400" dirty="0" smtClean="0"/>
              <a:t>年</a:t>
            </a:r>
            <a:r>
              <a:rPr kumimoji="1" lang="en-US" altLang="ja-JP" sz="2400" dirty="0" smtClean="0"/>
              <a:t>6</a:t>
            </a:r>
            <a:r>
              <a:rPr kumimoji="1" lang="ja-JP" altLang="en-US" sz="2400" dirty="0" smtClean="0"/>
              <a:t>月の平日，午前</a:t>
            </a:r>
            <a:r>
              <a:rPr kumimoji="1" lang="en-US" altLang="ja-JP" sz="2400" dirty="0" smtClean="0"/>
              <a:t>7</a:t>
            </a:r>
            <a:r>
              <a:rPr kumimoji="1" lang="ja-JP" altLang="en-US" sz="2400" dirty="0" smtClean="0"/>
              <a:t>時から</a:t>
            </a:r>
            <a:r>
              <a:rPr kumimoji="1" lang="en-US" altLang="ja-JP" sz="2400" dirty="0" smtClean="0"/>
              <a:t>8</a:t>
            </a:r>
            <a:r>
              <a:rPr kumimoji="1" lang="ja-JP" altLang="en-US" sz="2400" dirty="0" smtClean="0"/>
              <a:t>時</a:t>
            </a:r>
            <a:endParaRPr kumimoji="1" lang="ja-JP" altLang="en-US" sz="2400" dirty="0"/>
          </a:p>
        </p:txBody>
      </p:sp>
      <p:sp>
        <p:nvSpPr>
          <p:cNvPr id="8" name="円/楕円 7"/>
          <p:cNvSpPr/>
          <p:nvPr/>
        </p:nvSpPr>
        <p:spPr>
          <a:xfrm>
            <a:off x="6516869" y="3895350"/>
            <a:ext cx="1543398" cy="660400"/>
          </a:xfrm>
          <a:prstGeom prst="ellipse">
            <a:avLst/>
          </a:prstGeom>
          <a:ln w="38100"/>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2000" dirty="0" smtClean="0"/>
              <a:t>1</a:t>
            </a:r>
            <a:r>
              <a:rPr kumimoji="1" lang="ja-JP" altLang="en-US" sz="2000" dirty="0" smtClean="0"/>
              <a:t>秒更新</a:t>
            </a:r>
            <a:endParaRPr kumimoji="1" lang="ja-JP" altLang="en-US" sz="2000" dirty="0"/>
          </a:p>
        </p:txBody>
      </p:sp>
      <p:sp>
        <p:nvSpPr>
          <p:cNvPr id="29" name="円/楕円 28"/>
          <p:cNvSpPr/>
          <p:nvPr/>
        </p:nvSpPr>
        <p:spPr>
          <a:xfrm>
            <a:off x="218009" y="3982523"/>
            <a:ext cx="1742727" cy="812007"/>
          </a:xfrm>
          <a:prstGeom prst="ellipse">
            <a:avLst/>
          </a:prstGeom>
          <a:ln w="38100"/>
        </p:spPr>
        <p:style>
          <a:lnRef idx="2">
            <a:schemeClr val="accent1"/>
          </a:lnRef>
          <a:fillRef idx="1">
            <a:schemeClr val="lt1"/>
          </a:fillRef>
          <a:effectRef idx="0">
            <a:schemeClr val="accent1"/>
          </a:effectRef>
          <a:fontRef idx="minor">
            <a:schemeClr val="dk1"/>
          </a:fontRef>
        </p:style>
        <p:txBody>
          <a:bodyPr rtlCol="0" anchor="ctr"/>
          <a:lstStyle/>
          <a:p>
            <a:pPr algn="ctr"/>
            <a:r>
              <a:rPr kumimoji="1" lang="ja-JP" altLang="en-US" sz="2000" dirty="0" smtClean="0"/>
              <a:t>センサ</a:t>
            </a:r>
            <a:endParaRPr kumimoji="1" lang="ja-JP" altLang="en-US" sz="2000" dirty="0"/>
          </a:p>
        </p:txBody>
      </p:sp>
      <p:sp>
        <p:nvSpPr>
          <p:cNvPr id="30" name="円/楕円 29"/>
          <p:cNvSpPr/>
          <p:nvPr/>
        </p:nvSpPr>
        <p:spPr>
          <a:xfrm>
            <a:off x="218009" y="4974977"/>
            <a:ext cx="1742727" cy="812007"/>
          </a:xfrm>
          <a:prstGeom prst="ellipse">
            <a:avLst/>
          </a:prstGeom>
          <a:ln w="38100"/>
        </p:spPr>
        <p:style>
          <a:lnRef idx="2">
            <a:schemeClr val="accent1"/>
          </a:lnRef>
          <a:fillRef idx="1">
            <a:schemeClr val="lt1"/>
          </a:fillRef>
          <a:effectRef idx="0">
            <a:schemeClr val="accent1"/>
          </a:effectRef>
          <a:fontRef idx="minor">
            <a:schemeClr val="dk1"/>
          </a:fontRef>
        </p:style>
        <p:txBody>
          <a:bodyPr rtlCol="0" anchor="ctr"/>
          <a:lstStyle/>
          <a:p>
            <a:pPr algn="ctr"/>
            <a:r>
              <a:rPr kumimoji="1" lang="ja-JP" altLang="en-US" sz="2000" dirty="0" smtClean="0"/>
              <a:t>サービス有効範囲</a:t>
            </a:r>
            <a:endParaRPr kumimoji="1" lang="ja-JP" altLang="en-US" sz="2000" dirty="0"/>
          </a:p>
        </p:txBody>
      </p:sp>
      <p:sp>
        <p:nvSpPr>
          <p:cNvPr id="32" name="円/楕円 31"/>
          <p:cNvSpPr/>
          <p:nvPr/>
        </p:nvSpPr>
        <p:spPr>
          <a:xfrm>
            <a:off x="218009" y="5888983"/>
            <a:ext cx="1742727" cy="812007"/>
          </a:xfrm>
          <a:prstGeom prst="ellipse">
            <a:avLst/>
          </a:prstGeom>
          <a:ln w="38100"/>
        </p:spPr>
        <p:style>
          <a:lnRef idx="2">
            <a:schemeClr val="accent1"/>
          </a:lnRef>
          <a:fillRef idx="1">
            <a:schemeClr val="lt1"/>
          </a:fillRef>
          <a:effectRef idx="0">
            <a:schemeClr val="accent1"/>
          </a:effectRef>
          <a:fontRef idx="minor">
            <a:schemeClr val="dk1"/>
          </a:fontRef>
        </p:style>
        <p:txBody>
          <a:bodyPr rtlCol="0" anchor="ctr"/>
          <a:lstStyle/>
          <a:p>
            <a:pPr algn="ctr"/>
            <a:r>
              <a:rPr kumimoji="1" lang="ja-JP" altLang="en-US" sz="2000" dirty="0" smtClean="0"/>
              <a:t>サービス稼働時間</a:t>
            </a:r>
            <a:endParaRPr kumimoji="1" lang="ja-JP" altLang="en-US" sz="2000" dirty="0"/>
          </a:p>
        </p:txBody>
      </p:sp>
      <p:pic>
        <p:nvPicPr>
          <p:cNvPr id="33" name="Picture 4" descr="ドーム形の防犯カメラのイラスト"/>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47191" y="4136661"/>
            <a:ext cx="501183" cy="501183"/>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4" descr="ドーム形の防犯カメラのイラスト"/>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25146" y="4136661"/>
            <a:ext cx="501183" cy="501183"/>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4" descr="ドーム形の防犯カメラのイラスト"/>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03101" y="4136661"/>
            <a:ext cx="501183" cy="501183"/>
          </a:xfrm>
          <a:prstGeom prst="rect">
            <a:avLst/>
          </a:prstGeom>
          <a:noFill/>
          <a:extLst>
            <a:ext uri="{909E8E84-426E-40DD-AFC4-6F175D3DCCD1}">
              <a14:hiddenFill xmlns:a14="http://schemas.microsoft.com/office/drawing/2010/main">
                <a:solidFill>
                  <a:srgbClr val="FFFFFF"/>
                </a:solidFill>
              </a14:hiddenFill>
            </a:ext>
          </a:extLst>
        </p:spPr>
      </p:pic>
      <p:pic>
        <p:nvPicPr>
          <p:cNvPr id="45" name="図 44" descr="C:\Users\tamura\AppData\Local\Microsoft\Windows\INetCache\Content.Word\place.png"/>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152512" y="4949680"/>
            <a:ext cx="1681571" cy="937832"/>
          </a:xfrm>
          <a:prstGeom prst="rect">
            <a:avLst/>
          </a:prstGeom>
          <a:noFill/>
          <a:ln>
            <a:noFill/>
          </a:ln>
        </p:spPr>
      </p:pic>
      <p:pic>
        <p:nvPicPr>
          <p:cNvPr id="1026" name="Picture 2" descr="スマホの地図アプリを見ている人のイラスト（女性）"/>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08967" y="1715778"/>
            <a:ext cx="1714500" cy="17145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旅行に行く学生のイラスト（学ラン・男性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877483" y="1580683"/>
            <a:ext cx="330530" cy="6092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367599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研究背景</a:t>
            </a:r>
            <a:endParaRPr kumimoji="1" lang="ja-JP" altLang="en-US" dirty="0"/>
          </a:p>
        </p:txBody>
      </p:sp>
      <p:sp>
        <p:nvSpPr>
          <p:cNvPr id="3" name="テキスト ボックス 2"/>
          <p:cNvSpPr txBox="1"/>
          <p:nvPr/>
        </p:nvSpPr>
        <p:spPr>
          <a:xfrm>
            <a:off x="55498" y="831857"/>
            <a:ext cx="6075004" cy="523220"/>
          </a:xfrm>
          <a:prstGeom prst="rect">
            <a:avLst/>
          </a:prstGeom>
          <a:noFill/>
        </p:spPr>
        <p:txBody>
          <a:bodyPr wrap="square" rtlCol="0">
            <a:spAutoFit/>
          </a:bodyPr>
          <a:lstStyle/>
          <a:p>
            <a:r>
              <a:rPr kumimoji="1" lang="en-US" altLang="ja-JP" sz="2800" dirty="0" smtClean="0"/>
              <a:t>Internet</a:t>
            </a:r>
            <a:r>
              <a:rPr lang="ja-JP" altLang="en-US" sz="2800" dirty="0"/>
              <a:t> </a:t>
            </a:r>
            <a:r>
              <a:rPr lang="en-US" altLang="ja-JP" sz="2800" dirty="0" smtClean="0"/>
              <a:t>of Things (</a:t>
            </a:r>
            <a:r>
              <a:rPr lang="en-US" altLang="ja-JP" sz="2800" dirty="0" err="1" smtClean="0"/>
              <a:t>IoT</a:t>
            </a:r>
            <a:r>
              <a:rPr lang="en-US" altLang="ja-JP" sz="2800" dirty="0" smtClean="0"/>
              <a:t>) </a:t>
            </a:r>
            <a:r>
              <a:rPr lang="ja-JP" altLang="en-US" sz="2800" dirty="0" smtClean="0"/>
              <a:t>の普及</a:t>
            </a:r>
            <a:endParaRPr kumimoji="1" lang="ja-JP" altLang="en-US" sz="2800" dirty="0"/>
          </a:p>
        </p:txBody>
      </p:sp>
      <p:sp>
        <p:nvSpPr>
          <p:cNvPr id="27" name="テキスト ボックス 26"/>
          <p:cNvSpPr txBox="1"/>
          <p:nvPr/>
        </p:nvSpPr>
        <p:spPr>
          <a:xfrm>
            <a:off x="2460219" y="1297811"/>
            <a:ext cx="6472002" cy="461665"/>
          </a:xfrm>
          <a:prstGeom prst="rect">
            <a:avLst/>
          </a:prstGeom>
          <a:noFill/>
        </p:spPr>
        <p:txBody>
          <a:bodyPr wrap="square" rtlCol="0">
            <a:spAutoFit/>
          </a:bodyPr>
          <a:lstStyle/>
          <a:p>
            <a:r>
              <a:rPr lang="ja-JP" altLang="en-US" sz="2400" dirty="0"/>
              <a:t>・・・</a:t>
            </a:r>
            <a:r>
              <a:rPr kumimoji="1" lang="ja-JP" altLang="en-US" sz="2400" dirty="0" smtClean="0"/>
              <a:t>様々な機器がインターネットに繋がる</a:t>
            </a:r>
            <a:endParaRPr kumimoji="1" lang="ja-JP" altLang="en-US" sz="2400" dirty="0"/>
          </a:p>
        </p:txBody>
      </p:sp>
      <p:grpSp>
        <p:nvGrpSpPr>
          <p:cNvPr id="5" name="グループ化 4"/>
          <p:cNvGrpSpPr/>
          <p:nvPr/>
        </p:nvGrpSpPr>
        <p:grpSpPr>
          <a:xfrm>
            <a:off x="417059" y="1868207"/>
            <a:ext cx="3531068" cy="3531068"/>
            <a:chOff x="634832" y="2540726"/>
            <a:chExt cx="3531068" cy="3531068"/>
          </a:xfrm>
        </p:grpSpPr>
        <p:pic>
          <p:nvPicPr>
            <p:cNvPr id="29" name="Picture 12" descr="丸い町のフレーム素材（小）"/>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4832" y="2540726"/>
              <a:ext cx="3531068" cy="3531068"/>
            </a:xfrm>
            <a:prstGeom prst="rect">
              <a:avLst/>
            </a:prstGeom>
            <a:noFill/>
            <a:extLst>
              <a:ext uri="{909E8E84-426E-40DD-AFC4-6F175D3DCCD1}">
                <a14:hiddenFill xmlns:a14="http://schemas.microsoft.com/office/drawing/2010/main">
                  <a:solidFill>
                    <a:srgbClr val="FFFFFF"/>
                  </a:solidFill>
                </a14:hiddenFill>
              </a:ext>
            </a:extLst>
          </p:spPr>
        </p:pic>
        <p:cxnSp>
          <p:nvCxnSpPr>
            <p:cNvPr id="35" name="直線コネクタ 34"/>
            <p:cNvCxnSpPr/>
            <p:nvPr/>
          </p:nvCxnSpPr>
          <p:spPr>
            <a:xfrm>
              <a:off x="1604928" y="3943682"/>
              <a:ext cx="771027" cy="23242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1" name="直線コネクタ 40"/>
            <p:cNvCxnSpPr/>
            <p:nvPr/>
          </p:nvCxnSpPr>
          <p:spPr>
            <a:xfrm>
              <a:off x="2051858" y="3243147"/>
              <a:ext cx="409608" cy="90214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2" name="直線コネクタ 41"/>
            <p:cNvCxnSpPr/>
            <p:nvPr/>
          </p:nvCxnSpPr>
          <p:spPr>
            <a:xfrm flipH="1">
              <a:off x="2455380" y="3528002"/>
              <a:ext cx="611833" cy="6481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3" name="直線コネクタ 42"/>
            <p:cNvCxnSpPr/>
            <p:nvPr/>
          </p:nvCxnSpPr>
          <p:spPr>
            <a:xfrm flipH="1" flipV="1">
              <a:off x="2461466" y="4187686"/>
              <a:ext cx="994967" cy="19234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4" name="直線コネクタ 43"/>
            <p:cNvCxnSpPr/>
            <p:nvPr/>
          </p:nvCxnSpPr>
          <p:spPr>
            <a:xfrm flipH="1" flipV="1">
              <a:off x="2449107" y="4206479"/>
              <a:ext cx="618105" cy="71404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5" name="直線コネクタ 44"/>
            <p:cNvCxnSpPr/>
            <p:nvPr/>
          </p:nvCxnSpPr>
          <p:spPr>
            <a:xfrm flipV="1">
              <a:off x="1886163" y="4214976"/>
              <a:ext cx="519742" cy="719760"/>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46" name="Picture 4" descr="監視カメラ・防犯カメラのイラスト"/>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13796" y="4037951"/>
              <a:ext cx="691488" cy="691488"/>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6" descr="ドーム形の防犯カメラのイラスト"/>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11490" y="2695829"/>
              <a:ext cx="769213" cy="769213"/>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8" descr="エアコン・クーラーのイラスト"/>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627162" y="3108341"/>
              <a:ext cx="1367222" cy="659684"/>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10" descr="車のキャラクターのイラスト（赤）"/>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68598" y="4699308"/>
              <a:ext cx="1086060" cy="787394"/>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6" descr="ドーム形の防犯カメラのイラスト"/>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77992" y="4708262"/>
              <a:ext cx="778440" cy="778440"/>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4" descr="監視カメラ・防犯カメラのイラスト"/>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47557" y="3532597"/>
              <a:ext cx="758634" cy="758634"/>
            </a:xfrm>
            <a:prstGeom prst="rect">
              <a:avLst/>
            </a:prstGeom>
            <a:noFill/>
            <a:extLst>
              <a:ext uri="{909E8E84-426E-40DD-AFC4-6F175D3DCCD1}">
                <a14:hiddenFill xmlns:a14="http://schemas.microsoft.com/office/drawing/2010/main">
                  <a:solidFill>
                    <a:srgbClr val="FFFFFF"/>
                  </a:solidFill>
                </a14:hiddenFill>
              </a:ext>
            </a:extLst>
          </p:spPr>
        </p:pic>
        <p:sp>
          <p:nvSpPr>
            <p:cNvPr id="52" name="楕円 5"/>
            <p:cNvSpPr/>
            <p:nvPr/>
          </p:nvSpPr>
          <p:spPr>
            <a:xfrm>
              <a:off x="1938819" y="3684459"/>
              <a:ext cx="1115137" cy="1115137"/>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ja-JP" altLang="en-US" dirty="0"/>
            </a:p>
          </p:txBody>
        </p:sp>
        <p:sp>
          <p:nvSpPr>
            <p:cNvPr id="53" name="テキスト ボックス 52"/>
            <p:cNvSpPr txBox="1"/>
            <p:nvPr/>
          </p:nvSpPr>
          <p:spPr>
            <a:xfrm>
              <a:off x="1941119" y="3920645"/>
              <a:ext cx="1131309" cy="646331"/>
            </a:xfrm>
            <a:prstGeom prst="rect">
              <a:avLst/>
            </a:prstGeom>
            <a:noFill/>
          </p:spPr>
          <p:txBody>
            <a:bodyPr wrap="square" rtlCol="0">
              <a:spAutoFit/>
            </a:bodyPr>
            <a:lstStyle/>
            <a:p>
              <a:pPr algn="ctr"/>
              <a:r>
                <a:rPr kumimoji="1" lang="ja-JP" altLang="en-US" dirty="0" smtClean="0">
                  <a:solidFill>
                    <a:schemeClr val="bg1"/>
                  </a:solidFill>
                </a:rPr>
                <a:t>インターネット</a:t>
              </a:r>
              <a:endParaRPr kumimoji="1" lang="ja-JP" altLang="en-US" dirty="0">
                <a:solidFill>
                  <a:schemeClr val="bg1"/>
                </a:solidFill>
              </a:endParaRPr>
            </a:p>
          </p:txBody>
        </p:sp>
      </p:grpSp>
      <p:sp>
        <p:nvSpPr>
          <p:cNvPr id="61" name="テキスト ボックス 60"/>
          <p:cNvSpPr txBox="1"/>
          <p:nvPr/>
        </p:nvSpPr>
        <p:spPr>
          <a:xfrm>
            <a:off x="528699" y="5484928"/>
            <a:ext cx="3544149" cy="461665"/>
          </a:xfrm>
          <a:prstGeom prst="rect">
            <a:avLst/>
          </a:prstGeom>
          <a:noFill/>
        </p:spPr>
        <p:txBody>
          <a:bodyPr wrap="square" rtlCol="0">
            <a:spAutoFit/>
          </a:bodyPr>
          <a:lstStyle/>
          <a:p>
            <a:r>
              <a:rPr kumimoji="1" lang="ja-JP" altLang="en-US" sz="2400" dirty="0" smtClean="0"/>
              <a:t>全世界で</a:t>
            </a:r>
            <a:r>
              <a:rPr kumimoji="1" lang="en-US" altLang="ja-JP" sz="2400" dirty="0" smtClean="0">
                <a:solidFill>
                  <a:srgbClr val="FF0000"/>
                </a:solidFill>
              </a:rPr>
              <a:t>500</a:t>
            </a:r>
            <a:r>
              <a:rPr kumimoji="1" lang="ja-JP" altLang="en-US" sz="2400" dirty="0" smtClean="0">
                <a:solidFill>
                  <a:srgbClr val="FF0000"/>
                </a:solidFill>
              </a:rPr>
              <a:t>億台</a:t>
            </a:r>
            <a:r>
              <a:rPr kumimoji="1" lang="ja-JP" altLang="en-US" sz="2400" dirty="0" smtClean="0"/>
              <a:t>に及ぶ</a:t>
            </a:r>
            <a:endParaRPr kumimoji="1" lang="ja-JP" altLang="en-US" sz="2400" dirty="0"/>
          </a:p>
        </p:txBody>
      </p:sp>
      <p:grpSp>
        <p:nvGrpSpPr>
          <p:cNvPr id="7" name="グループ化 6"/>
          <p:cNvGrpSpPr/>
          <p:nvPr/>
        </p:nvGrpSpPr>
        <p:grpSpPr>
          <a:xfrm>
            <a:off x="4809085" y="2407916"/>
            <a:ext cx="3590036" cy="2903875"/>
            <a:chOff x="5350951" y="2754541"/>
            <a:chExt cx="3590036" cy="2903875"/>
          </a:xfrm>
        </p:grpSpPr>
        <p:grpSp>
          <p:nvGrpSpPr>
            <p:cNvPr id="56" name="グループ化 55"/>
            <p:cNvGrpSpPr/>
            <p:nvPr/>
          </p:nvGrpSpPr>
          <p:grpSpPr>
            <a:xfrm>
              <a:off x="5350951" y="2754541"/>
              <a:ext cx="3590036" cy="2903875"/>
              <a:chOff x="5350951" y="2754541"/>
              <a:chExt cx="3590036" cy="2903875"/>
            </a:xfrm>
          </p:grpSpPr>
          <p:sp>
            <p:nvSpPr>
              <p:cNvPr id="57" name="楕円 31"/>
              <p:cNvSpPr/>
              <p:nvPr/>
            </p:nvSpPr>
            <p:spPr>
              <a:xfrm>
                <a:off x="5350951" y="2754541"/>
                <a:ext cx="3590036" cy="2903875"/>
              </a:xfrm>
              <a:prstGeom prst="ellipse">
                <a:avLst/>
              </a:prstGeom>
              <a:ln w="38100"/>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pic>
            <p:nvPicPr>
              <p:cNvPr id="58" name="図 5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932325" y="3698321"/>
                <a:ext cx="1296317" cy="988630"/>
              </a:xfrm>
              <a:prstGeom prst="rect">
                <a:avLst/>
              </a:prstGeom>
            </p:spPr>
          </p:pic>
          <p:pic>
            <p:nvPicPr>
              <p:cNvPr id="59" name="図 5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968375" y="3985224"/>
                <a:ext cx="1396437" cy="1403455"/>
              </a:xfrm>
              <a:prstGeom prst="rect">
                <a:avLst/>
              </a:prstGeom>
            </p:spPr>
          </p:pic>
        </p:grpSp>
        <p:sp>
          <p:nvSpPr>
            <p:cNvPr id="62" name="テキスト ボックス 61"/>
            <p:cNvSpPr txBox="1"/>
            <p:nvPr/>
          </p:nvSpPr>
          <p:spPr>
            <a:xfrm>
              <a:off x="6091869" y="3146756"/>
              <a:ext cx="2108199" cy="400110"/>
            </a:xfrm>
            <a:prstGeom prst="rect">
              <a:avLst/>
            </a:prstGeom>
            <a:noFill/>
          </p:spPr>
          <p:txBody>
            <a:bodyPr wrap="square" rtlCol="0">
              <a:spAutoFit/>
            </a:bodyPr>
            <a:lstStyle/>
            <a:p>
              <a:r>
                <a:rPr kumimoji="1" lang="ja-JP" altLang="en-US" sz="2000" dirty="0" smtClean="0"/>
                <a:t>例：</a:t>
              </a:r>
              <a:r>
                <a:rPr kumimoji="1" lang="en-US" altLang="ja-JP" sz="2000" dirty="0" smtClean="0"/>
                <a:t>amazon echo</a:t>
              </a:r>
              <a:endParaRPr kumimoji="1" lang="ja-JP" altLang="en-US" sz="2000" dirty="0"/>
            </a:p>
          </p:txBody>
        </p:sp>
      </p:grpSp>
      <p:sp>
        <p:nvSpPr>
          <p:cNvPr id="4" name="テキスト ボックス 3"/>
          <p:cNvSpPr txBox="1"/>
          <p:nvPr/>
        </p:nvSpPr>
        <p:spPr>
          <a:xfrm>
            <a:off x="5083095" y="5392594"/>
            <a:ext cx="3042013" cy="923330"/>
          </a:xfrm>
          <a:prstGeom prst="rect">
            <a:avLst/>
          </a:prstGeom>
          <a:noFill/>
        </p:spPr>
        <p:txBody>
          <a:bodyPr wrap="square" rtlCol="0">
            <a:spAutoFit/>
          </a:bodyPr>
          <a:lstStyle/>
          <a:p>
            <a:r>
              <a:rPr kumimoji="1" lang="ja-JP" altLang="en-US" dirty="0" smtClean="0"/>
              <a:t>例増やす</a:t>
            </a:r>
            <a:endParaRPr kumimoji="1" lang="en-US" altLang="ja-JP" dirty="0" smtClean="0"/>
          </a:p>
          <a:p>
            <a:r>
              <a:rPr lang="ja-JP" altLang="en-US" dirty="0" smtClean="0"/>
              <a:t>プリンター，カーナビ，ワイパーから天気予報，</a:t>
            </a:r>
            <a:endParaRPr kumimoji="1" lang="ja-JP" altLang="en-US" dirty="0"/>
          </a:p>
        </p:txBody>
      </p:sp>
    </p:spTree>
    <p:extLst>
      <p:ext uri="{BB962C8B-B14F-4D97-AF65-F5344CB8AC3E}">
        <p14:creationId xmlns:p14="http://schemas.microsoft.com/office/powerpoint/2010/main" val="332728903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シミュレーション設計</a:t>
            </a:r>
            <a:endParaRPr kumimoji="1" lang="ja-JP" altLang="en-US" dirty="0"/>
          </a:p>
        </p:txBody>
      </p:sp>
      <p:sp>
        <p:nvSpPr>
          <p:cNvPr id="5" name="テキスト ボックス 4"/>
          <p:cNvSpPr txBox="1"/>
          <p:nvPr/>
        </p:nvSpPr>
        <p:spPr>
          <a:xfrm>
            <a:off x="1022730" y="787941"/>
            <a:ext cx="6863969" cy="1384995"/>
          </a:xfrm>
          <a:prstGeom prst="rect">
            <a:avLst/>
          </a:prstGeom>
          <a:noFill/>
        </p:spPr>
        <p:txBody>
          <a:bodyPr wrap="square" rtlCol="0">
            <a:spAutoFit/>
          </a:bodyPr>
          <a:lstStyle/>
          <a:p>
            <a:pPr marL="457200" indent="-457200">
              <a:buFont typeface="Arial" panose="020B0604020202020204" pitchFamily="34" charset="0"/>
              <a:buChar char="•"/>
            </a:pPr>
            <a:r>
              <a:rPr lang="ja-JP" altLang="ja-JP" sz="2800" dirty="0"/>
              <a:t>ルータアクセス可能</a:t>
            </a:r>
            <a:r>
              <a:rPr lang="ja-JP" altLang="ja-JP" sz="2800" dirty="0" smtClean="0"/>
              <a:t>距離</a:t>
            </a:r>
            <a:endParaRPr lang="en-US" altLang="ja-JP" sz="2800" dirty="0"/>
          </a:p>
          <a:p>
            <a:pPr marL="457200" indent="-457200">
              <a:buFont typeface="Arial" panose="020B0604020202020204" pitchFamily="34" charset="0"/>
              <a:buChar char="•"/>
            </a:pPr>
            <a:r>
              <a:rPr lang="ja-JP" altLang="ja-JP" sz="2800" dirty="0" smtClean="0"/>
              <a:t>対象者数</a:t>
            </a:r>
            <a:r>
              <a:rPr lang="en-US" altLang="ja-JP" sz="2800" dirty="0" smtClean="0"/>
              <a:t/>
            </a:r>
            <a:br>
              <a:rPr lang="en-US" altLang="ja-JP" sz="2800" dirty="0" smtClean="0"/>
            </a:br>
            <a:r>
              <a:rPr lang="ja-JP" altLang="en-US" sz="2800" dirty="0" smtClean="0"/>
              <a:t>を</a:t>
            </a:r>
            <a:r>
              <a:rPr lang="ja-JP" altLang="ja-JP" sz="2800" dirty="0" smtClean="0"/>
              <a:t>変化させ</a:t>
            </a:r>
            <a:r>
              <a:rPr lang="ja-JP" altLang="en-US" sz="2800" dirty="0" smtClean="0"/>
              <a:t>、</a:t>
            </a:r>
            <a:r>
              <a:rPr lang="en-US" altLang="ja-JP" sz="2800" dirty="0" smtClean="0"/>
              <a:t>NPD</a:t>
            </a:r>
            <a:r>
              <a:rPr lang="ja-JP" altLang="en-US" sz="2800" dirty="0" smtClean="0"/>
              <a:t>流出比を算出した．</a:t>
            </a:r>
            <a:endParaRPr kumimoji="1" lang="ja-JP" altLang="en-US" sz="2800" dirty="0"/>
          </a:p>
        </p:txBody>
      </p:sp>
      <p:grpSp>
        <p:nvGrpSpPr>
          <p:cNvPr id="32" name="グループ化 31"/>
          <p:cNvGrpSpPr/>
          <p:nvPr/>
        </p:nvGrpSpPr>
        <p:grpSpPr>
          <a:xfrm>
            <a:off x="853906" y="2330324"/>
            <a:ext cx="6969294" cy="3905645"/>
            <a:chOff x="-85894" y="1628825"/>
            <a:chExt cx="8916030" cy="4996611"/>
          </a:xfrm>
        </p:grpSpPr>
        <p:sp>
          <p:nvSpPr>
            <p:cNvPr id="6" name="楕円 16"/>
            <p:cNvSpPr/>
            <p:nvPr/>
          </p:nvSpPr>
          <p:spPr>
            <a:xfrm>
              <a:off x="4278216" y="1638964"/>
              <a:ext cx="2996503" cy="876563"/>
            </a:xfrm>
            <a:prstGeom prst="ellipse">
              <a:avLst/>
            </a:prstGeom>
            <a:ln w="38100"/>
          </p:spPr>
          <p:style>
            <a:lnRef idx="1">
              <a:schemeClr val="accent2"/>
            </a:lnRef>
            <a:fillRef idx="2">
              <a:schemeClr val="accent2"/>
            </a:fillRef>
            <a:effectRef idx="1">
              <a:schemeClr val="accent2"/>
            </a:effectRef>
            <a:fontRef idx="minor">
              <a:schemeClr val="dk1"/>
            </a:fontRef>
          </p:style>
          <p:txBody>
            <a:bodyPr rtlCol="0" anchor="ctr"/>
            <a:lstStyle/>
            <a:p>
              <a:pPr algn="ctr"/>
              <a:r>
                <a:rPr kumimoji="1" lang="ja-JP" altLang="en-US" sz="1400" dirty="0" smtClean="0">
                  <a:ln w="0"/>
                  <a:solidFill>
                    <a:schemeClr val="tx1"/>
                  </a:solidFill>
                  <a:effectLst>
                    <a:outerShdw blurRad="38100" dist="19050" dir="2700000" algn="tl" rotWithShape="0">
                      <a:schemeClr val="dk1">
                        <a:alpha val="40000"/>
                      </a:schemeClr>
                    </a:outerShdw>
                  </a:effectLst>
                </a:rPr>
                <a:t>画像処理</a:t>
              </a:r>
              <a:r>
                <a:rPr kumimoji="1" lang="en-US" altLang="ja-JP" sz="1400" dirty="0" smtClean="0">
                  <a:ln w="0"/>
                  <a:solidFill>
                    <a:schemeClr val="tx1"/>
                  </a:solidFill>
                  <a:effectLst>
                    <a:outerShdw blurRad="38100" dist="19050" dir="2700000" algn="tl" rotWithShape="0">
                      <a:schemeClr val="dk1">
                        <a:alpha val="40000"/>
                      </a:schemeClr>
                    </a:outerShdw>
                  </a:effectLst>
                </a:rPr>
                <a:t>(</a:t>
              </a:r>
              <a:r>
                <a:rPr kumimoji="1" lang="ja-JP" altLang="en-US" sz="1400" dirty="0" smtClean="0">
                  <a:ln w="0"/>
                  <a:solidFill>
                    <a:schemeClr val="tx1"/>
                  </a:solidFill>
                  <a:effectLst>
                    <a:outerShdw blurRad="38100" dist="19050" dir="2700000" algn="tl" rotWithShape="0">
                      <a:schemeClr val="dk1">
                        <a:alpha val="40000"/>
                      </a:schemeClr>
                    </a:outerShdw>
                  </a:effectLst>
                </a:rPr>
                <a:t>顔認識</a:t>
              </a:r>
              <a:r>
                <a:rPr kumimoji="1" lang="en-US" altLang="ja-JP" sz="1400" dirty="0" smtClean="0">
                  <a:ln w="0"/>
                  <a:solidFill>
                    <a:schemeClr val="tx1"/>
                  </a:solidFill>
                  <a:effectLst>
                    <a:outerShdw blurRad="38100" dist="19050" dir="2700000" algn="tl" rotWithShape="0">
                      <a:schemeClr val="dk1">
                        <a:alpha val="40000"/>
                      </a:schemeClr>
                    </a:outerShdw>
                  </a:effectLst>
                </a:rPr>
                <a:t>)</a:t>
              </a:r>
              <a:br>
                <a:rPr kumimoji="1" lang="en-US" altLang="ja-JP" sz="1400" dirty="0" smtClean="0">
                  <a:ln w="0"/>
                  <a:solidFill>
                    <a:schemeClr val="tx1"/>
                  </a:solidFill>
                  <a:effectLst>
                    <a:outerShdw blurRad="38100" dist="19050" dir="2700000" algn="tl" rotWithShape="0">
                      <a:schemeClr val="dk1">
                        <a:alpha val="40000"/>
                      </a:schemeClr>
                    </a:outerShdw>
                  </a:effectLst>
                </a:rPr>
              </a:br>
              <a:r>
                <a:rPr kumimoji="1" lang="ja-JP" altLang="en-US" sz="1400" dirty="0" smtClean="0">
                  <a:ln w="0"/>
                  <a:solidFill>
                    <a:schemeClr val="tx1"/>
                  </a:solidFill>
                  <a:effectLst>
                    <a:outerShdw blurRad="38100" dist="19050" dir="2700000" algn="tl" rotWithShape="0">
                      <a:schemeClr val="dk1">
                        <a:alpha val="40000"/>
                      </a:schemeClr>
                    </a:outerShdw>
                  </a:effectLst>
                </a:rPr>
                <a:t>見守り結果通知</a:t>
              </a:r>
              <a:endParaRPr kumimoji="1" lang="ja-JP" altLang="en-US" sz="1400" dirty="0">
                <a:ln w="0"/>
                <a:solidFill>
                  <a:schemeClr val="tx1"/>
                </a:solidFill>
                <a:effectLst>
                  <a:outerShdw blurRad="38100" dist="19050" dir="2700000" algn="tl" rotWithShape="0">
                    <a:schemeClr val="dk1">
                      <a:alpha val="40000"/>
                    </a:schemeClr>
                  </a:outerShdw>
                </a:effectLst>
              </a:endParaRPr>
            </a:p>
          </p:txBody>
        </p:sp>
        <p:cxnSp>
          <p:nvCxnSpPr>
            <p:cNvPr id="7" name="直線コネクタ 6"/>
            <p:cNvCxnSpPr/>
            <p:nvPr/>
          </p:nvCxnSpPr>
          <p:spPr>
            <a:xfrm>
              <a:off x="1585733" y="2814824"/>
              <a:ext cx="5069711" cy="0"/>
            </a:xfrm>
            <a:prstGeom prst="line">
              <a:avLst/>
            </a:prstGeom>
          </p:spPr>
          <p:style>
            <a:lnRef idx="1">
              <a:schemeClr val="dk1"/>
            </a:lnRef>
            <a:fillRef idx="0">
              <a:schemeClr val="dk1"/>
            </a:fillRef>
            <a:effectRef idx="0">
              <a:schemeClr val="dk1"/>
            </a:effectRef>
            <a:fontRef idx="minor">
              <a:schemeClr val="tx1"/>
            </a:fontRef>
          </p:style>
        </p:cxnSp>
        <p:grpSp>
          <p:nvGrpSpPr>
            <p:cNvPr id="8" name="グループ化 7"/>
            <p:cNvGrpSpPr/>
            <p:nvPr/>
          </p:nvGrpSpPr>
          <p:grpSpPr>
            <a:xfrm>
              <a:off x="3356699" y="1628825"/>
              <a:ext cx="2030844" cy="1219267"/>
              <a:chOff x="5712354" y="2150072"/>
              <a:chExt cx="4050771" cy="2431980"/>
            </a:xfrm>
          </p:grpSpPr>
          <p:pic>
            <p:nvPicPr>
              <p:cNvPr id="9" name="Picture 8" descr="サーバのイラスト（1台）"/>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87042" y="2150072"/>
                <a:ext cx="1714500" cy="17145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6" descr="雲のイラスト"/>
              <p:cNvPicPr>
                <a:picLocks noChangeAspect="1" noChangeArrowheads="1"/>
              </p:cNvPicPr>
              <p:nvPr/>
            </p:nvPicPr>
            <p:blipFill rotWithShape="1">
              <a:blip r:embed="rId3">
                <a:extLst>
                  <a:ext uri="{28A0092B-C50C-407E-A947-70E740481C1C}">
                    <a14:useLocalDpi xmlns:a14="http://schemas.microsoft.com/office/drawing/2010/main" val="0"/>
                  </a:ext>
                </a:extLst>
              </a:blip>
              <a:srcRect b="57768"/>
              <a:stretch/>
            </p:blipFill>
            <p:spPr bwMode="auto">
              <a:xfrm>
                <a:off x="5712354" y="2871327"/>
                <a:ext cx="4050771" cy="1710725"/>
              </a:xfrm>
              <a:prstGeom prst="rect">
                <a:avLst/>
              </a:prstGeom>
              <a:noFill/>
              <a:extLst>
                <a:ext uri="{909E8E84-426E-40DD-AFC4-6F175D3DCCD1}">
                  <a14:hiddenFill xmlns:a14="http://schemas.microsoft.com/office/drawing/2010/main">
                    <a:solidFill>
                      <a:srgbClr val="FFFFFF"/>
                    </a:solidFill>
                  </a14:hiddenFill>
                </a:ext>
              </a:extLst>
            </p:spPr>
          </p:pic>
        </p:grpSp>
        <p:pic>
          <p:nvPicPr>
            <p:cNvPr id="11" name="Picture 4" descr="ドーム形の防犯カメラのイラスト"/>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84550" y="4712905"/>
              <a:ext cx="501183" cy="501183"/>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直線矢印コネクタ 11"/>
            <p:cNvCxnSpPr>
              <a:stCxn id="11" idx="0"/>
            </p:cNvCxnSpPr>
            <p:nvPr/>
          </p:nvCxnSpPr>
          <p:spPr>
            <a:xfrm flipV="1">
              <a:off x="1335142" y="2841966"/>
              <a:ext cx="2236753" cy="1870939"/>
            </a:xfrm>
            <a:prstGeom prst="straightConnector1">
              <a:avLst/>
            </a:prstGeom>
            <a:ln w="76200" cmpd="sng">
              <a:tailEnd type="triangle" w="lg" len="lg"/>
            </a:ln>
          </p:spPr>
          <p:style>
            <a:lnRef idx="1">
              <a:schemeClr val="dk1"/>
            </a:lnRef>
            <a:fillRef idx="0">
              <a:schemeClr val="dk1"/>
            </a:fillRef>
            <a:effectRef idx="0">
              <a:schemeClr val="dk1"/>
            </a:effectRef>
            <a:fontRef idx="minor">
              <a:schemeClr val="tx1"/>
            </a:fontRef>
          </p:style>
        </p:cxnSp>
        <p:cxnSp>
          <p:nvCxnSpPr>
            <p:cNvPr id="13" name="直線コネクタ 12"/>
            <p:cNvCxnSpPr/>
            <p:nvPr/>
          </p:nvCxnSpPr>
          <p:spPr>
            <a:xfrm>
              <a:off x="700779" y="5305098"/>
              <a:ext cx="7049367" cy="0"/>
            </a:xfrm>
            <a:prstGeom prst="line">
              <a:avLst/>
            </a:prstGeom>
          </p:spPr>
          <p:style>
            <a:lnRef idx="1">
              <a:schemeClr val="dk1"/>
            </a:lnRef>
            <a:fillRef idx="0">
              <a:schemeClr val="dk1"/>
            </a:fillRef>
            <a:effectRef idx="0">
              <a:schemeClr val="dk1"/>
            </a:effectRef>
            <a:fontRef idx="minor">
              <a:schemeClr val="tx1"/>
            </a:fontRef>
          </p:style>
        </p:cxnSp>
        <p:pic>
          <p:nvPicPr>
            <p:cNvPr id="14" name="Picture 2" descr="スマホの地図アプリを見ている人のイラスト（女性）"/>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03854" y="2144793"/>
              <a:ext cx="1714500" cy="171450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旅行に行く学生のイラスト（学ラン・男性1）"/>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472370" y="2009698"/>
              <a:ext cx="330530" cy="609272"/>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descr="ドーム形の防犯カメラのイラスト"/>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415288" y="4712905"/>
              <a:ext cx="501183" cy="501183"/>
            </a:xfrm>
            <a:prstGeom prst="rect">
              <a:avLst/>
            </a:prstGeom>
            <a:noFill/>
            <a:extLst>
              <a:ext uri="{909E8E84-426E-40DD-AFC4-6F175D3DCCD1}">
                <a14:hiddenFill xmlns:a14="http://schemas.microsoft.com/office/drawing/2010/main">
                  <a:solidFill>
                    <a:srgbClr val="FFFFFF"/>
                  </a:solidFill>
                </a14:hiddenFill>
              </a:ext>
            </a:extLst>
          </p:spPr>
        </p:pic>
        <p:cxnSp>
          <p:nvCxnSpPr>
            <p:cNvPr id="17" name="直線矢印コネクタ 16"/>
            <p:cNvCxnSpPr>
              <a:stCxn id="16" idx="0"/>
            </p:cNvCxnSpPr>
            <p:nvPr/>
          </p:nvCxnSpPr>
          <p:spPr>
            <a:xfrm flipV="1">
              <a:off x="2665880" y="2814824"/>
              <a:ext cx="1345366" cy="1898081"/>
            </a:xfrm>
            <a:prstGeom prst="straightConnector1">
              <a:avLst/>
            </a:prstGeom>
            <a:ln w="76200" cmpd="sng">
              <a:tailEnd type="triangle" w="lg" len="lg"/>
            </a:ln>
          </p:spPr>
          <p:style>
            <a:lnRef idx="1">
              <a:schemeClr val="dk1"/>
            </a:lnRef>
            <a:fillRef idx="0">
              <a:schemeClr val="dk1"/>
            </a:fillRef>
            <a:effectRef idx="0">
              <a:schemeClr val="dk1"/>
            </a:effectRef>
            <a:fontRef idx="minor">
              <a:schemeClr val="tx1"/>
            </a:fontRef>
          </p:style>
        </p:cxnSp>
        <p:pic>
          <p:nvPicPr>
            <p:cNvPr id="18" name="Picture 4" descr="ドーム形の防犯カメラのイラスト"/>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689488" y="4712905"/>
              <a:ext cx="501183" cy="50118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ドーム形の防犯カメラのイラスト"/>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989791" y="4712905"/>
              <a:ext cx="501183" cy="501183"/>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descr="町のライン素材（木あり）"/>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5894" y="5897292"/>
              <a:ext cx="8916030" cy="728144"/>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4" descr="ドーム形の防犯カメラのイラスト"/>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20577" y="4712905"/>
              <a:ext cx="501183" cy="501183"/>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descr="旅行に行く学生のイラスト（学ラン・男性1）"/>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814361" y="5396109"/>
              <a:ext cx="639157" cy="117817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descr="歩く男性会社員のイラスト"/>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588331" y="5438439"/>
              <a:ext cx="982838" cy="982838"/>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6" descr="歩く女性会社員のイラスト"/>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611380" y="5498341"/>
              <a:ext cx="922936" cy="922936"/>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descr="Wi-Fi無線ルーターのイラスト"/>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361482" y="4619226"/>
              <a:ext cx="699093" cy="699093"/>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 descr="Wi-Fi無線ルーターのイラスト"/>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716827" y="4619226"/>
              <a:ext cx="699093" cy="699093"/>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 descr="Wi-Fi無線ルーターのイラスト"/>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3995414" y="4619226"/>
              <a:ext cx="699093" cy="699093"/>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 descr="Wi-Fi無線ルーターのイラスト"/>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5341984" y="4619226"/>
              <a:ext cx="699093" cy="699093"/>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Wi-Fi無線ルーターのイラスト"/>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6642939" y="4619226"/>
              <a:ext cx="699093" cy="699093"/>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スマートフォン・スマホのイラスト"/>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2190522" y="5806281"/>
              <a:ext cx="432051" cy="432051"/>
            </a:xfrm>
            <a:prstGeom prst="rect">
              <a:avLst/>
            </a:prstGeom>
            <a:noFill/>
            <a:extLst>
              <a:ext uri="{909E8E84-426E-40DD-AFC4-6F175D3DCCD1}">
                <a14:hiddenFill xmlns:a14="http://schemas.microsoft.com/office/drawing/2010/main">
                  <a:solidFill>
                    <a:srgbClr val="FFFFFF"/>
                  </a:solidFill>
                </a14:hiddenFill>
              </a:ext>
            </a:extLst>
          </p:spPr>
        </p:pic>
        <p:sp>
          <p:nvSpPr>
            <p:cNvPr id="31" name="円/楕円 30"/>
            <p:cNvSpPr/>
            <p:nvPr/>
          </p:nvSpPr>
          <p:spPr>
            <a:xfrm>
              <a:off x="450503" y="4267765"/>
              <a:ext cx="3255164" cy="2357671"/>
            </a:xfrm>
            <a:prstGeom prst="ellipse">
              <a:avLst/>
            </a:prstGeom>
            <a:noFill/>
            <a:ln w="76200"/>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grpSp>
      <p:sp>
        <p:nvSpPr>
          <p:cNvPr id="33" name="テキスト ボックス 32"/>
          <p:cNvSpPr txBox="1"/>
          <p:nvPr/>
        </p:nvSpPr>
        <p:spPr>
          <a:xfrm>
            <a:off x="2503363" y="6197006"/>
            <a:ext cx="5645804" cy="369332"/>
          </a:xfrm>
          <a:prstGeom prst="rect">
            <a:avLst/>
          </a:prstGeom>
          <a:noFill/>
        </p:spPr>
        <p:txBody>
          <a:bodyPr wrap="square" rtlCol="0">
            <a:spAutoFit/>
          </a:bodyPr>
          <a:lstStyle/>
          <a:p>
            <a:r>
              <a:rPr kumimoji="1" lang="en-US" altLang="ja-JP" dirty="0" smtClean="0"/>
              <a:t>NPD</a:t>
            </a:r>
            <a:r>
              <a:rPr kumimoji="1" lang="ja-JP" altLang="en-US" dirty="0" smtClean="0"/>
              <a:t>：</a:t>
            </a:r>
            <a:r>
              <a:rPr lang="ja-JP" altLang="en-US" dirty="0"/>
              <a:t>サービスに</a:t>
            </a:r>
            <a:r>
              <a:rPr lang="ja-JP" altLang="en-US" dirty="0" smtClean="0"/>
              <a:t>は無関係なプライバシデータ</a:t>
            </a:r>
            <a:endParaRPr kumimoji="1" lang="ja-JP" altLang="en-US" dirty="0"/>
          </a:p>
        </p:txBody>
      </p:sp>
    </p:spTree>
    <p:extLst>
      <p:ext uri="{BB962C8B-B14F-4D97-AF65-F5344CB8AC3E}">
        <p14:creationId xmlns:p14="http://schemas.microsoft.com/office/powerpoint/2010/main" val="201375740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タイトル 1"/>
          <p:cNvSpPr>
            <a:spLocks noGrp="1"/>
          </p:cNvSpPr>
          <p:nvPr>
            <p:ph type="title"/>
          </p:nvPr>
        </p:nvSpPr>
        <p:spPr>
          <a:xfrm>
            <a:off x="258998" y="127508"/>
            <a:ext cx="7627701" cy="660433"/>
          </a:xfrm>
        </p:spPr>
        <p:txBody>
          <a:bodyPr/>
          <a:lstStyle/>
          <a:p>
            <a:r>
              <a:rPr kumimoji="1" lang="ja-JP" altLang="en-US" dirty="0" smtClean="0"/>
              <a:t>シミュレーション結果</a:t>
            </a:r>
            <a:endParaRPr kumimoji="1" lang="ja-JP" altLang="en-US" dirty="0"/>
          </a:p>
        </p:txBody>
      </p:sp>
      <p:sp>
        <p:nvSpPr>
          <p:cNvPr id="3" name="Rectangle 2"/>
          <p:cNvSpPr>
            <a:spLocks noChangeArrowheads="1"/>
          </p:cNvSpPr>
          <p:nvPr/>
        </p:nvSpPr>
        <p:spPr bwMode="auto">
          <a:xfrm>
            <a:off x="-1" y="0"/>
            <a:ext cx="18953385"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ja-JP" altLang="en-US"/>
          </a:p>
        </p:txBody>
      </p:sp>
      <p:pic>
        <p:nvPicPr>
          <p:cNvPr id="8193"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115" y="915448"/>
            <a:ext cx="8703770" cy="4064000"/>
          </a:xfrm>
          <a:prstGeom prst="rect">
            <a:avLst/>
          </a:prstGeom>
          <a:noFill/>
          <a:extLst>
            <a:ext uri="{909E8E84-426E-40DD-AFC4-6F175D3DCCD1}">
              <a14:hiddenFill xmlns:a14="http://schemas.microsoft.com/office/drawing/2010/main">
                <a:solidFill>
                  <a:srgbClr val="FFFFFF"/>
                </a:solidFill>
              </a14:hiddenFill>
            </a:ext>
          </a:extLst>
        </p:spPr>
      </p:pic>
      <p:sp>
        <p:nvSpPr>
          <p:cNvPr id="11" name="テキスト ボックス 10"/>
          <p:cNvSpPr txBox="1"/>
          <p:nvPr/>
        </p:nvSpPr>
        <p:spPr>
          <a:xfrm>
            <a:off x="582881" y="5106955"/>
            <a:ext cx="7951519" cy="1200329"/>
          </a:xfrm>
          <a:prstGeom prst="rect">
            <a:avLst/>
          </a:prstGeom>
          <a:noFill/>
        </p:spPr>
        <p:txBody>
          <a:bodyPr wrap="square" rtlCol="0">
            <a:spAutoFit/>
          </a:bodyPr>
          <a:lstStyle/>
          <a:p>
            <a:pPr>
              <a:buClr>
                <a:schemeClr val="tx1"/>
              </a:buClr>
            </a:pPr>
            <a:r>
              <a:rPr lang="en-US" altLang="ja-JP" sz="2400" dirty="0" smtClean="0">
                <a:solidFill>
                  <a:srgbClr val="0070C0"/>
                </a:solidFill>
              </a:rPr>
              <a:t>NPD</a:t>
            </a:r>
            <a:r>
              <a:rPr lang="ja-JP" altLang="en-US" sz="2400" dirty="0" smtClean="0">
                <a:solidFill>
                  <a:srgbClr val="0070C0"/>
                </a:solidFill>
              </a:rPr>
              <a:t>流出比</a:t>
            </a:r>
            <a:r>
              <a:rPr lang="ja-JP" altLang="en-US" sz="2400" dirty="0" smtClean="0"/>
              <a:t>が小さいほどプライバシ保護能力が高い．</a:t>
            </a:r>
            <a:r>
              <a:rPr lang="en-US" altLang="ja-JP" sz="2400" dirty="0" smtClean="0"/>
              <a:t/>
            </a:r>
            <a:br>
              <a:rPr lang="en-US" altLang="ja-JP" sz="2400" dirty="0" smtClean="0"/>
            </a:br>
            <a:r>
              <a:rPr lang="en-US" altLang="ja-JP" sz="2400" dirty="0" smtClean="0">
                <a:solidFill>
                  <a:srgbClr val="FF0000"/>
                </a:solidFill>
              </a:rPr>
              <a:t>LPLC</a:t>
            </a:r>
            <a:r>
              <a:rPr lang="ja-JP" altLang="en-US" sz="2400" dirty="0" smtClean="0">
                <a:solidFill>
                  <a:srgbClr val="FF0000"/>
                </a:solidFill>
              </a:rPr>
              <a:t>モデル</a:t>
            </a:r>
            <a:r>
              <a:rPr lang="ja-JP" altLang="en-US" sz="2400" dirty="0" smtClean="0"/>
              <a:t>はクラウドモデルより</a:t>
            </a:r>
            <a:r>
              <a:rPr lang="ja-JP" altLang="en-US" sz="2400" dirty="0" smtClean="0">
                <a:solidFill>
                  <a:srgbClr val="FF0000"/>
                </a:solidFill>
              </a:rPr>
              <a:t>プライバシ保護能力に</a:t>
            </a:r>
            <a:endParaRPr lang="en-US" altLang="ja-JP" sz="2400" dirty="0" smtClean="0">
              <a:solidFill>
                <a:srgbClr val="FF0000"/>
              </a:solidFill>
            </a:endParaRPr>
          </a:p>
          <a:p>
            <a:pPr>
              <a:buClr>
                <a:schemeClr val="tx1"/>
              </a:buClr>
            </a:pPr>
            <a:r>
              <a:rPr lang="ja-JP" altLang="en-US" sz="2400" dirty="0" smtClean="0">
                <a:solidFill>
                  <a:srgbClr val="FF0000"/>
                </a:solidFill>
              </a:rPr>
              <a:t>優れている</a:t>
            </a:r>
            <a:endParaRPr lang="en-US" altLang="ja-JP" sz="2400" dirty="0" smtClean="0">
              <a:solidFill>
                <a:srgbClr val="FF0000"/>
              </a:solidFill>
            </a:endParaRPr>
          </a:p>
        </p:txBody>
      </p:sp>
      <p:sp>
        <p:nvSpPr>
          <p:cNvPr id="12" name="テキスト ボックス 11"/>
          <p:cNvSpPr txBox="1"/>
          <p:nvPr/>
        </p:nvSpPr>
        <p:spPr>
          <a:xfrm>
            <a:off x="2503363" y="6197006"/>
            <a:ext cx="5645804" cy="369332"/>
          </a:xfrm>
          <a:prstGeom prst="rect">
            <a:avLst/>
          </a:prstGeom>
          <a:noFill/>
        </p:spPr>
        <p:txBody>
          <a:bodyPr wrap="square" rtlCol="0">
            <a:spAutoFit/>
          </a:bodyPr>
          <a:lstStyle/>
          <a:p>
            <a:r>
              <a:rPr kumimoji="1" lang="en-US" altLang="ja-JP" dirty="0" smtClean="0"/>
              <a:t>NPD</a:t>
            </a:r>
            <a:r>
              <a:rPr kumimoji="1" lang="ja-JP" altLang="en-US" dirty="0" smtClean="0"/>
              <a:t>：</a:t>
            </a:r>
            <a:r>
              <a:rPr lang="ja-JP" altLang="en-US" dirty="0"/>
              <a:t>サービスに</a:t>
            </a:r>
            <a:r>
              <a:rPr lang="ja-JP" altLang="en-US" dirty="0" smtClean="0"/>
              <a:t>は無関係なプライバシデータ</a:t>
            </a:r>
            <a:endParaRPr kumimoji="1" lang="ja-JP" altLang="en-US" dirty="0"/>
          </a:p>
        </p:txBody>
      </p:sp>
    </p:spTree>
    <p:extLst>
      <p:ext uri="{BB962C8B-B14F-4D97-AF65-F5344CB8AC3E}">
        <p14:creationId xmlns:p14="http://schemas.microsoft.com/office/powerpoint/2010/main" val="255048908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まとめ</a:t>
            </a:r>
            <a:endParaRPr kumimoji="1" lang="ja-JP" altLang="en-US" dirty="0"/>
          </a:p>
        </p:txBody>
      </p:sp>
      <p:sp>
        <p:nvSpPr>
          <p:cNvPr id="3" name="テキスト ボックス 2"/>
          <p:cNvSpPr txBox="1"/>
          <p:nvPr/>
        </p:nvSpPr>
        <p:spPr>
          <a:xfrm>
            <a:off x="629999" y="1407498"/>
            <a:ext cx="8166863" cy="1200329"/>
          </a:xfrm>
          <a:prstGeom prst="rect">
            <a:avLst/>
          </a:prstGeom>
          <a:noFill/>
        </p:spPr>
        <p:txBody>
          <a:bodyPr wrap="square" rtlCol="0">
            <a:spAutoFit/>
          </a:bodyPr>
          <a:lstStyle/>
          <a:p>
            <a:pPr marL="342900" indent="-342900">
              <a:buClr>
                <a:schemeClr val="tx1"/>
              </a:buClr>
              <a:buFont typeface="Arial" panose="020B0604020202020204" pitchFamily="34" charset="0"/>
              <a:buChar char="•"/>
            </a:pPr>
            <a:r>
              <a:rPr lang="ja-JP" altLang="en-US" sz="2400" dirty="0">
                <a:solidFill>
                  <a:srgbClr val="FF0000"/>
                </a:solidFill>
              </a:rPr>
              <a:t>実測値</a:t>
            </a:r>
            <a:r>
              <a:rPr lang="en-US" altLang="ja-JP" sz="2400" dirty="0"/>
              <a:t>(</a:t>
            </a:r>
            <a:r>
              <a:rPr lang="ja-JP" altLang="en-US" sz="2400" dirty="0"/>
              <a:t>オープンデータ</a:t>
            </a:r>
            <a:r>
              <a:rPr lang="en-US" altLang="ja-JP" sz="2400" dirty="0"/>
              <a:t>)</a:t>
            </a:r>
            <a:r>
              <a:rPr lang="ja-JP" altLang="en-US" sz="2400" dirty="0"/>
              <a:t>を用いて</a:t>
            </a:r>
            <a:r>
              <a:rPr lang="ja-JP" altLang="en-US" sz="2400" dirty="0" smtClean="0"/>
              <a:t>，クラウドモデルと</a:t>
            </a:r>
            <a:r>
              <a:rPr lang="en-US" altLang="ja-JP" sz="2400" dirty="0" smtClean="0"/>
              <a:t>LPL</a:t>
            </a:r>
            <a:r>
              <a:rPr lang="en-US" altLang="ja-JP" sz="2400" dirty="0"/>
              <a:t>C</a:t>
            </a:r>
            <a:r>
              <a:rPr lang="ja-JP" altLang="en-US" sz="2400" dirty="0" smtClean="0"/>
              <a:t>モデルの無関係なプライバシデータ</a:t>
            </a:r>
            <a:r>
              <a:rPr lang="ja-JP" altLang="en-US" sz="2400" dirty="0"/>
              <a:t>流出比について</a:t>
            </a:r>
            <a:r>
              <a:rPr lang="ja-JP" altLang="en-US" sz="2400" dirty="0" smtClean="0"/>
              <a:t>分析した．</a:t>
            </a:r>
            <a:endParaRPr lang="ja-JP" altLang="en-US" sz="2400" dirty="0"/>
          </a:p>
        </p:txBody>
      </p:sp>
      <p:sp>
        <p:nvSpPr>
          <p:cNvPr id="4" name="テキスト ボックス 3"/>
          <p:cNvSpPr txBox="1"/>
          <p:nvPr/>
        </p:nvSpPr>
        <p:spPr>
          <a:xfrm>
            <a:off x="630000" y="2748155"/>
            <a:ext cx="8227912" cy="461665"/>
          </a:xfrm>
          <a:prstGeom prst="rect">
            <a:avLst/>
          </a:prstGeom>
          <a:noFill/>
        </p:spPr>
        <p:txBody>
          <a:bodyPr wrap="square" rtlCol="0">
            <a:spAutoFit/>
          </a:bodyPr>
          <a:lstStyle/>
          <a:p>
            <a:pPr marL="342900" indent="-342900">
              <a:buClr>
                <a:schemeClr val="tx1"/>
              </a:buClr>
              <a:buFont typeface="Arial" panose="020B0604020202020204" pitchFamily="34" charset="0"/>
              <a:buChar char="•"/>
            </a:pPr>
            <a:r>
              <a:rPr lang="en-US" altLang="ja-JP" sz="2400" dirty="0" smtClean="0">
                <a:solidFill>
                  <a:srgbClr val="FF0000"/>
                </a:solidFill>
              </a:rPr>
              <a:t>LPLC</a:t>
            </a:r>
            <a:r>
              <a:rPr lang="ja-JP" altLang="en-US" sz="2400" dirty="0" smtClean="0">
                <a:solidFill>
                  <a:srgbClr val="FF0000"/>
                </a:solidFill>
              </a:rPr>
              <a:t>モデル</a:t>
            </a:r>
            <a:r>
              <a:rPr lang="ja-JP" altLang="en-US" sz="2400" dirty="0" smtClean="0"/>
              <a:t>のプライバシ保護能力は</a:t>
            </a:r>
            <a:r>
              <a:rPr lang="ja-JP" altLang="en-US" sz="2400" dirty="0" smtClean="0">
                <a:solidFill>
                  <a:srgbClr val="FF0000"/>
                </a:solidFill>
              </a:rPr>
              <a:t>優れていた</a:t>
            </a:r>
            <a:r>
              <a:rPr lang="ja-JP" altLang="en-US" sz="2400" dirty="0" smtClean="0"/>
              <a:t>．</a:t>
            </a:r>
            <a:endParaRPr lang="ja-JP" altLang="en-US" sz="2400" dirty="0"/>
          </a:p>
        </p:txBody>
      </p:sp>
      <p:sp>
        <p:nvSpPr>
          <p:cNvPr id="5" name="テキスト ボックス 4"/>
          <p:cNvSpPr txBox="1"/>
          <p:nvPr/>
        </p:nvSpPr>
        <p:spPr>
          <a:xfrm>
            <a:off x="629999" y="4088812"/>
            <a:ext cx="8227913" cy="830997"/>
          </a:xfrm>
          <a:prstGeom prst="rect">
            <a:avLst/>
          </a:prstGeom>
          <a:noFill/>
        </p:spPr>
        <p:txBody>
          <a:bodyPr wrap="square" rtlCol="0">
            <a:spAutoFit/>
          </a:bodyPr>
          <a:lstStyle/>
          <a:p>
            <a:pPr marL="342900" indent="-342900">
              <a:buFont typeface="Arial" panose="020B0604020202020204" pitchFamily="34" charset="0"/>
              <a:buChar char="•"/>
            </a:pPr>
            <a:r>
              <a:rPr lang="ja-JP" altLang="en-US" sz="2400" dirty="0"/>
              <a:t>今後</a:t>
            </a:r>
            <a:r>
              <a:rPr lang="ja-JP" altLang="en-US" sz="2400" dirty="0" smtClean="0"/>
              <a:t>は多人数見守りでの</a:t>
            </a:r>
            <a:r>
              <a:rPr lang="en-US" altLang="ja-JP" sz="2400" dirty="0" smtClean="0"/>
              <a:t>NPD</a:t>
            </a:r>
            <a:r>
              <a:rPr lang="ja-JP" altLang="en-US" sz="2400" dirty="0" smtClean="0"/>
              <a:t>流出比の削減，</a:t>
            </a:r>
            <a:r>
              <a:rPr lang="en-US" altLang="ja-JP" sz="2400" dirty="0" smtClean="0"/>
              <a:t>LPLC</a:t>
            </a:r>
            <a:r>
              <a:rPr lang="ja-JP" altLang="en-US" sz="2400" dirty="0" smtClean="0"/>
              <a:t>モデルの実証実験を行う．</a:t>
            </a:r>
            <a:endParaRPr lang="ja-JP" altLang="en-US" sz="2400" dirty="0"/>
          </a:p>
        </p:txBody>
      </p:sp>
    </p:spTree>
    <p:extLst>
      <p:ext uri="{BB962C8B-B14F-4D97-AF65-F5344CB8AC3E}">
        <p14:creationId xmlns:p14="http://schemas.microsoft.com/office/powerpoint/2010/main" val="186996011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172634" y="3136613"/>
            <a:ext cx="6798733" cy="584775"/>
          </a:xfrm>
          <a:prstGeom prst="rect">
            <a:avLst/>
          </a:prstGeom>
          <a:noFill/>
        </p:spPr>
        <p:txBody>
          <a:bodyPr wrap="square" rtlCol="0">
            <a:spAutoFit/>
          </a:bodyPr>
          <a:lstStyle/>
          <a:p>
            <a:r>
              <a:rPr kumimoji="1" lang="ja-JP" altLang="en-US" sz="3200" dirty="0" smtClean="0"/>
              <a:t>ご清聴頂きありがとうございました</a:t>
            </a:r>
            <a:endParaRPr kumimoji="1" lang="ja-JP" altLang="en-US" sz="3200" dirty="0"/>
          </a:p>
        </p:txBody>
      </p:sp>
    </p:spTree>
    <p:extLst>
      <p:ext uri="{BB962C8B-B14F-4D97-AF65-F5344CB8AC3E}">
        <p14:creationId xmlns:p14="http://schemas.microsoft.com/office/powerpoint/2010/main" val="53390668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考察</a:t>
            </a:r>
            <a:endParaRPr kumimoji="1" lang="ja-JP" altLang="en-US" dirty="0"/>
          </a:p>
        </p:txBody>
      </p:sp>
      <p:sp>
        <p:nvSpPr>
          <p:cNvPr id="3" name="テキスト ボックス 2"/>
          <p:cNvSpPr txBox="1"/>
          <p:nvPr/>
        </p:nvSpPr>
        <p:spPr>
          <a:xfrm>
            <a:off x="642111" y="1407498"/>
            <a:ext cx="8247889" cy="830997"/>
          </a:xfrm>
          <a:prstGeom prst="rect">
            <a:avLst/>
          </a:prstGeom>
          <a:noFill/>
        </p:spPr>
        <p:txBody>
          <a:bodyPr wrap="square" rtlCol="0">
            <a:spAutoFit/>
          </a:bodyPr>
          <a:lstStyle/>
          <a:p>
            <a:pPr marL="342900" indent="-342900">
              <a:buFont typeface="Arial" panose="020B0604020202020204" pitchFamily="34" charset="0"/>
              <a:buChar char="•"/>
            </a:pPr>
            <a:r>
              <a:rPr lang="ja-JP" altLang="en-US" sz="2400" dirty="0"/>
              <a:t>クラウドモデルよりも</a:t>
            </a:r>
            <a:r>
              <a:rPr lang="en-US" altLang="ja-JP" sz="2400" dirty="0"/>
              <a:t>LPLC</a:t>
            </a:r>
            <a:r>
              <a:rPr lang="ja-JP" altLang="en-US" sz="2400" dirty="0"/>
              <a:t>モデルの方がプライバシ保護能力に長けている</a:t>
            </a:r>
            <a:endParaRPr kumimoji="1" lang="ja-JP" altLang="en-US" sz="2400" dirty="0"/>
          </a:p>
        </p:txBody>
      </p:sp>
      <p:sp>
        <p:nvSpPr>
          <p:cNvPr id="4" name="テキスト ボックス 3"/>
          <p:cNvSpPr txBox="1"/>
          <p:nvPr/>
        </p:nvSpPr>
        <p:spPr>
          <a:xfrm>
            <a:off x="642111" y="2748155"/>
            <a:ext cx="8247889" cy="1200329"/>
          </a:xfrm>
          <a:prstGeom prst="rect">
            <a:avLst/>
          </a:prstGeom>
          <a:noFill/>
        </p:spPr>
        <p:txBody>
          <a:bodyPr wrap="square" rtlCol="0">
            <a:spAutoFit/>
          </a:bodyPr>
          <a:lstStyle/>
          <a:p>
            <a:pPr marL="342900" indent="-342900">
              <a:buClr>
                <a:schemeClr val="tx1"/>
              </a:buClr>
              <a:buFont typeface="Arial" panose="020B0604020202020204" pitchFamily="34" charset="0"/>
              <a:buChar char="•"/>
            </a:pPr>
            <a:r>
              <a:rPr lang="ja-JP" altLang="en-US" sz="2400" dirty="0" smtClean="0"/>
              <a:t>ルータアクセス可能距離がセンサ有効範囲より短いと見守りサービスとして不十分．しかし長すぎると</a:t>
            </a:r>
            <a:r>
              <a:rPr lang="en-US" altLang="ja-JP" sz="2400" dirty="0" smtClean="0"/>
              <a:t>NPD</a:t>
            </a:r>
            <a:r>
              <a:rPr lang="ja-JP" altLang="en-US" sz="2400" dirty="0" smtClean="0"/>
              <a:t>センシングの原因になる</a:t>
            </a:r>
            <a:endParaRPr kumimoji="1" lang="ja-JP" altLang="en-US" sz="2400" dirty="0"/>
          </a:p>
        </p:txBody>
      </p:sp>
      <p:sp>
        <p:nvSpPr>
          <p:cNvPr id="5" name="テキスト ボックス 4"/>
          <p:cNvSpPr txBox="1"/>
          <p:nvPr/>
        </p:nvSpPr>
        <p:spPr>
          <a:xfrm>
            <a:off x="642110" y="4088812"/>
            <a:ext cx="8247889" cy="830997"/>
          </a:xfrm>
          <a:prstGeom prst="rect">
            <a:avLst/>
          </a:prstGeom>
          <a:noFill/>
        </p:spPr>
        <p:txBody>
          <a:bodyPr wrap="square" rtlCol="0">
            <a:spAutoFit/>
          </a:bodyPr>
          <a:lstStyle/>
          <a:p>
            <a:pPr marL="342900" indent="-342900">
              <a:buFont typeface="Arial" panose="020B0604020202020204" pitchFamily="34" charset="0"/>
              <a:buChar char="•"/>
            </a:pPr>
            <a:r>
              <a:rPr lang="ja-JP" altLang="en-US" sz="2400" dirty="0" smtClean="0"/>
              <a:t>対象者数が少ないときの</a:t>
            </a:r>
            <a:r>
              <a:rPr lang="en-US" altLang="ja-JP" sz="2400" dirty="0" smtClean="0"/>
              <a:t>LPLC</a:t>
            </a:r>
            <a:r>
              <a:rPr lang="ja-JP" altLang="en-US" sz="2400" dirty="0" smtClean="0"/>
              <a:t>モデルのプライバシ保護能力は特に優れている．</a:t>
            </a:r>
            <a:endParaRPr kumimoji="1" lang="ja-JP" altLang="en-US" sz="2400" dirty="0"/>
          </a:p>
        </p:txBody>
      </p:sp>
      <p:sp>
        <p:nvSpPr>
          <p:cNvPr id="6" name="テキスト ボックス 5"/>
          <p:cNvSpPr txBox="1"/>
          <p:nvPr/>
        </p:nvSpPr>
        <p:spPr>
          <a:xfrm>
            <a:off x="2503363" y="6197006"/>
            <a:ext cx="5645804" cy="369332"/>
          </a:xfrm>
          <a:prstGeom prst="rect">
            <a:avLst/>
          </a:prstGeom>
          <a:noFill/>
        </p:spPr>
        <p:txBody>
          <a:bodyPr wrap="square" rtlCol="0">
            <a:spAutoFit/>
          </a:bodyPr>
          <a:lstStyle/>
          <a:p>
            <a:r>
              <a:rPr kumimoji="1" lang="en-US" altLang="ja-JP" dirty="0" smtClean="0"/>
              <a:t>NPD</a:t>
            </a:r>
            <a:r>
              <a:rPr kumimoji="1" lang="ja-JP" altLang="en-US" dirty="0" smtClean="0"/>
              <a:t>：</a:t>
            </a:r>
            <a:r>
              <a:rPr lang="ja-JP" altLang="en-US" dirty="0"/>
              <a:t>サービスに</a:t>
            </a:r>
            <a:r>
              <a:rPr lang="ja-JP" altLang="en-US" dirty="0" smtClean="0"/>
              <a:t>は無関係なプライバシデータ</a:t>
            </a:r>
            <a:endParaRPr kumimoji="1" lang="ja-JP" altLang="en-US" dirty="0"/>
          </a:p>
        </p:txBody>
      </p:sp>
    </p:spTree>
    <p:extLst>
      <p:ext uri="{BB962C8B-B14F-4D97-AF65-F5344CB8AC3E}">
        <p14:creationId xmlns:p14="http://schemas.microsoft.com/office/powerpoint/2010/main" val="283152272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rotWithShape="1">
          <a:blip r:embed="rId2"/>
          <a:srcRect l="14467" t="12927" r="64935" b="36694"/>
          <a:stretch/>
        </p:blipFill>
        <p:spPr>
          <a:xfrm>
            <a:off x="1295400" y="1681067"/>
            <a:ext cx="7115175" cy="4930511"/>
          </a:xfrm>
          <a:prstGeom prst="rect">
            <a:avLst/>
          </a:prstGeom>
        </p:spPr>
      </p:pic>
      <p:sp>
        <p:nvSpPr>
          <p:cNvPr id="3" name="テキスト ボックス 2"/>
          <p:cNvSpPr txBox="1"/>
          <p:nvPr/>
        </p:nvSpPr>
        <p:spPr>
          <a:xfrm>
            <a:off x="1762125" y="1192956"/>
            <a:ext cx="7639050" cy="369332"/>
          </a:xfrm>
          <a:prstGeom prst="rect">
            <a:avLst/>
          </a:prstGeom>
          <a:noFill/>
        </p:spPr>
        <p:txBody>
          <a:bodyPr wrap="square" rtlCol="0">
            <a:spAutoFit/>
          </a:bodyPr>
          <a:lstStyle/>
          <a:p>
            <a:r>
              <a:rPr lang="en-US" altLang="ja-JP" dirty="0"/>
              <a:t>https://jpn.nec.com/physicalsecurity/images/NeoFace_Imagedatamining.pdf</a:t>
            </a:r>
            <a:endParaRPr kumimoji="1" lang="ja-JP" altLang="en-US" dirty="0"/>
          </a:p>
        </p:txBody>
      </p:sp>
      <p:sp>
        <p:nvSpPr>
          <p:cNvPr id="4" name="タイトル 1"/>
          <p:cNvSpPr txBox="1">
            <a:spLocks/>
          </p:cNvSpPr>
          <p:nvPr/>
        </p:nvSpPr>
        <p:spPr>
          <a:xfrm>
            <a:off x="258998" y="127508"/>
            <a:ext cx="7627701" cy="660433"/>
          </a:xfrm>
          <a:prstGeom prst="rect">
            <a:avLst/>
          </a:prstGeom>
        </p:spPr>
        <p:txBody>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dirty="0" smtClean="0"/>
              <a:t>クラウドサービスの例</a:t>
            </a:r>
            <a:endParaRPr lang="ja-JP" altLang="en-US" dirty="0"/>
          </a:p>
        </p:txBody>
      </p:sp>
    </p:spTree>
    <p:extLst>
      <p:ext uri="{BB962C8B-B14F-4D97-AF65-F5344CB8AC3E}">
        <p14:creationId xmlns:p14="http://schemas.microsoft.com/office/powerpoint/2010/main" val="216415564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前研究内容</a:t>
            </a:r>
            <a:r>
              <a:rPr lang="en-US" altLang="ja-JP" dirty="0" smtClean="0"/>
              <a:t>(</a:t>
            </a:r>
            <a:r>
              <a:rPr lang="ja-JP" altLang="en-US" dirty="0" smtClean="0"/>
              <a:t>数理モデル</a:t>
            </a:r>
            <a:r>
              <a:rPr lang="en-US" altLang="ja-JP" dirty="0" smtClean="0"/>
              <a:t>)</a:t>
            </a:r>
            <a:endParaRPr kumimoji="1" lang="ja-JP" altLang="en-US" dirty="0"/>
          </a:p>
        </p:txBody>
      </p:sp>
      <p:grpSp>
        <p:nvGrpSpPr>
          <p:cNvPr id="43" name="グループ化 42"/>
          <p:cNvGrpSpPr/>
          <p:nvPr/>
        </p:nvGrpSpPr>
        <p:grpSpPr>
          <a:xfrm>
            <a:off x="1101524" y="1603509"/>
            <a:ext cx="6981825" cy="4126276"/>
            <a:chOff x="49404" y="990445"/>
            <a:chExt cx="10364358" cy="6317728"/>
          </a:xfrm>
        </p:grpSpPr>
        <p:sp>
          <p:nvSpPr>
            <p:cNvPr id="4" name="右矢印 3"/>
            <p:cNvSpPr/>
            <p:nvPr/>
          </p:nvSpPr>
          <p:spPr>
            <a:xfrm>
              <a:off x="2459339" y="2976999"/>
              <a:ext cx="857395" cy="559968"/>
            </a:xfrm>
            <a:prstGeom prst="rightArrow">
              <a:avLst/>
            </a:prstGeom>
            <a:solidFill>
              <a:srgbClr val="FF8E4F"/>
            </a:solidFill>
            <a:ln>
              <a:solidFill>
                <a:srgbClr val="FF6F1F"/>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sz="1100">
                <a:latin typeface="Times New Roman" panose="02020603050405020304" pitchFamily="18" charset="0"/>
                <a:ea typeface="ＭＳ Ｐゴシック" panose="020B0600070205080204" pitchFamily="50" charset="-128"/>
              </a:endParaRPr>
            </a:p>
          </p:txBody>
        </p:sp>
        <p:sp>
          <p:nvSpPr>
            <p:cNvPr id="5" name="曲折矢印 4"/>
            <p:cNvSpPr/>
            <p:nvPr/>
          </p:nvSpPr>
          <p:spPr>
            <a:xfrm rot="5400000">
              <a:off x="6659583" y="2444327"/>
              <a:ext cx="1102134" cy="2209913"/>
            </a:xfrm>
            <a:prstGeom prst="bentArrow">
              <a:avLst>
                <a:gd name="adj1" fmla="val 32872"/>
                <a:gd name="adj2" fmla="val 42428"/>
                <a:gd name="adj3" fmla="val 25000"/>
                <a:gd name="adj4" fmla="val 52102"/>
              </a:avLst>
            </a:prstGeom>
            <a:solidFill>
              <a:srgbClr val="FF8E4F"/>
            </a:solidFill>
            <a:ln>
              <a:solidFill>
                <a:srgbClr val="FF6F1F"/>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sz="1100">
                <a:solidFill>
                  <a:schemeClr val="tx1"/>
                </a:solidFill>
              </a:endParaRPr>
            </a:p>
          </p:txBody>
        </p:sp>
        <p:pic>
          <p:nvPicPr>
            <p:cNvPr id="6" name="図 5"/>
            <p:cNvPicPr>
              <a:picLocks noChangeAspect="1"/>
            </p:cNvPicPr>
            <p:nvPr/>
          </p:nvPicPr>
          <p:blipFill>
            <a:blip r:embed="rId2"/>
            <a:stretch>
              <a:fillRect/>
            </a:stretch>
          </p:blipFill>
          <p:spPr>
            <a:xfrm>
              <a:off x="3228666" y="1267992"/>
              <a:ext cx="3111457" cy="2425565"/>
            </a:xfrm>
            <a:prstGeom prst="rect">
              <a:avLst/>
            </a:prstGeom>
          </p:spPr>
        </p:pic>
        <p:grpSp>
          <p:nvGrpSpPr>
            <p:cNvPr id="10" name="グループ化 9"/>
            <p:cNvGrpSpPr/>
            <p:nvPr/>
          </p:nvGrpSpPr>
          <p:grpSpPr>
            <a:xfrm>
              <a:off x="3236055" y="990445"/>
              <a:ext cx="3084631" cy="2594480"/>
              <a:chOff x="11606853" y="14952313"/>
              <a:chExt cx="8700907" cy="7318321"/>
            </a:xfrm>
          </p:grpSpPr>
          <p:pic>
            <p:nvPicPr>
              <p:cNvPr id="11" name="Picture 24" descr="家のイラスト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161737" y="18091720"/>
                <a:ext cx="1334779" cy="124801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4" descr="家のイラスト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067306" y="20962971"/>
                <a:ext cx="1334779" cy="124801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6" descr="https://2.bp.blogspot.com/-gwj84W9hV3U/V2vXpp8q23I/AAAAAAAA74E/ufde3GpkI-wmJ1MCHX1awIOrJ5NKxL5KQCLcB/s800/building_house7.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6339984" y="21045839"/>
                <a:ext cx="1312865" cy="122479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監視カメラ・防犯カメラのイラスト"/>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9351230" y="19257199"/>
                <a:ext cx="956530" cy="95653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監視カメラ・防犯カメラのイラスト"/>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flipH="1">
                <a:off x="11606853" y="16444934"/>
                <a:ext cx="933113" cy="933112"/>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監視カメラ・防犯カメラのイラスト"/>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8360288" y="15497169"/>
                <a:ext cx="990942" cy="990942"/>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2" descr="手をあげて横断歩道を渡る小学生のイラスト"/>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5897689" y="16911486"/>
                <a:ext cx="1622515" cy="1622514"/>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8" descr="上京したての人のイラスト"/>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2885254" y="14952313"/>
                <a:ext cx="1491269" cy="149126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1" name="グループ化 20"/>
            <p:cNvGrpSpPr/>
            <p:nvPr/>
          </p:nvGrpSpPr>
          <p:grpSpPr>
            <a:xfrm>
              <a:off x="400169" y="1123949"/>
              <a:ext cx="2782657" cy="2594026"/>
              <a:chOff x="4076719" y="21602185"/>
              <a:chExt cx="6680077" cy="6860381"/>
            </a:xfrm>
          </p:grpSpPr>
          <p:grpSp>
            <p:nvGrpSpPr>
              <p:cNvPr id="22" name="グループ化 21"/>
              <p:cNvGrpSpPr/>
              <p:nvPr/>
            </p:nvGrpSpPr>
            <p:grpSpPr>
              <a:xfrm>
                <a:off x="4076719" y="21602188"/>
                <a:ext cx="6680077" cy="6860378"/>
                <a:chOff x="11324298" y="21372790"/>
                <a:chExt cx="6680074" cy="6860377"/>
              </a:xfrm>
            </p:grpSpPr>
            <p:sp>
              <p:nvSpPr>
                <p:cNvPr id="31" name="円/楕円 117"/>
                <p:cNvSpPr/>
                <p:nvPr/>
              </p:nvSpPr>
              <p:spPr>
                <a:xfrm>
                  <a:off x="11324298" y="21372790"/>
                  <a:ext cx="6680074" cy="6860377"/>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ja-JP" altLang="en-US" sz="1100"/>
                </a:p>
              </p:txBody>
            </p:sp>
            <p:sp>
              <p:nvSpPr>
                <p:cNvPr id="32" name="正方形/長方形 31"/>
                <p:cNvSpPr/>
                <p:nvPr/>
              </p:nvSpPr>
              <p:spPr>
                <a:xfrm>
                  <a:off x="11455917" y="24190533"/>
                  <a:ext cx="6175412" cy="61244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sz="1100"/>
                </a:p>
              </p:txBody>
            </p:sp>
            <p:sp>
              <p:nvSpPr>
                <p:cNvPr id="33" name="正方形/長方形 32"/>
                <p:cNvSpPr/>
                <p:nvPr/>
              </p:nvSpPr>
              <p:spPr>
                <a:xfrm>
                  <a:off x="14101701" y="26263282"/>
                  <a:ext cx="3238033" cy="64105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sz="1100"/>
                </a:p>
              </p:txBody>
            </p:sp>
            <p:sp>
              <p:nvSpPr>
                <p:cNvPr id="34" name="正方形/長方形 33"/>
                <p:cNvSpPr/>
                <p:nvPr/>
              </p:nvSpPr>
              <p:spPr>
                <a:xfrm rot="5400000">
                  <a:off x="10696706" y="24587980"/>
                  <a:ext cx="6175412" cy="61244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sz="1100"/>
                </a:p>
              </p:txBody>
            </p:sp>
          </p:grpSp>
          <p:pic>
            <p:nvPicPr>
              <p:cNvPr id="23" name="Picture 2" descr="監視カメラ・防犯カメラのイラスト"/>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9178815" y="24802987"/>
                <a:ext cx="1073565" cy="1073565"/>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18" descr="上京したての人のイラスト"/>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5177602" y="21602185"/>
                <a:ext cx="2048229" cy="204823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descr="監視カメラ・防犯カメラのイラスト"/>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877379" y="21914775"/>
                <a:ext cx="1073565" cy="1073565"/>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 descr="監視カメラ・防犯カメラのイラスト"/>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flipH="1">
                <a:off x="4210048" y="23776563"/>
                <a:ext cx="1073565" cy="1073565"/>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4" descr="家のイラスト3"/>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4935800" y="24003617"/>
                <a:ext cx="1905001" cy="1781178"/>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12" descr="手をあげて横断歩道を渡る小学生のイラスト"/>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7094440" y="22923972"/>
                <a:ext cx="2360700" cy="2360700"/>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4" descr="家のイラスト3"/>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4405501" y="26180328"/>
                <a:ext cx="1905001" cy="1781178"/>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6" descr="https://2.bp.blogspot.com/-gwj84W9hV3U/V2vXpp8q23I/AAAAAAAA74E/ufde3GpkI-wmJ1MCHX1awIOrJ5NKxL5KQCLcB/s800/building_house7.png"/>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7416758" y="25456930"/>
                <a:ext cx="2145481" cy="2001557"/>
              </a:xfrm>
              <a:prstGeom prst="rect">
                <a:avLst/>
              </a:prstGeom>
              <a:noFill/>
              <a:extLst>
                <a:ext uri="{909E8E84-426E-40DD-AFC4-6F175D3DCCD1}">
                  <a14:hiddenFill xmlns:a14="http://schemas.microsoft.com/office/drawing/2010/main">
                    <a:solidFill>
                      <a:srgbClr val="FFFFFF"/>
                    </a:solidFill>
                  </a14:hiddenFill>
                </a:ext>
              </a:extLst>
            </p:spPr>
          </p:pic>
        </p:grpSp>
        <p:sp>
          <p:nvSpPr>
            <p:cNvPr id="35" name="正方形/長方形 34"/>
            <p:cNvSpPr/>
            <p:nvPr/>
          </p:nvSpPr>
          <p:spPr>
            <a:xfrm>
              <a:off x="49404" y="4144517"/>
              <a:ext cx="9411984" cy="3163656"/>
            </a:xfrm>
            <a:prstGeom prst="rect">
              <a:avLst/>
            </a:prstGeom>
            <a:noFill/>
            <a:ln w="38100">
              <a:solidFill>
                <a:srgbClr val="FF6F1F"/>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p>
          </p:txBody>
        </p:sp>
        <p:grpSp>
          <p:nvGrpSpPr>
            <p:cNvPr id="36" name="グループ化 35"/>
            <p:cNvGrpSpPr/>
            <p:nvPr/>
          </p:nvGrpSpPr>
          <p:grpSpPr>
            <a:xfrm>
              <a:off x="6444681" y="1203744"/>
              <a:ext cx="3969081" cy="2011780"/>
              <a:chOff x="6771600" y="10991554"/>
              <a:chExt cx="3880695" cy="2183323"/>
            </a:xfrm>
          </p:grpSpPr>
          <p:sp>
            <p:nvSpPr>
              <p:cNvPr id="37" name="テキスト ボックス 36"/>
              <p:cNvSpPr txBox="1"/>
              <p:nvPr/>
            </p:nvSpPr>
            <p:spPr>
              <a:xfrm>
                <a:off x="6792528" y="10991554"/>
                <a:ext cx="3859767" cy="2183323"/>
              </a:xfrm>
              <a:prstGeom prst="roundRect">
                <a:avLst/>
              </a:prstGeom>
              <a:ln>
                <a:solidFill>
                  <a:srgbClr val="FF6F1F"/>
                </a:solidFill>
                <a:round/>
              </a:ln>
            </p:spPr>
            <p:style>
              <a:lnRef idx="2">
                <a:schemeClr val="accent2"/>
              </a:lnRef>
              <a:fillRef idx="1">
                <a:schemeClr val="lt1"/>
              </a:fillRef>
              <a:effectRef idx="0">
                <a:schemeClr val="accent2"/>
              </a:effectRef>
              <a:fontRef idx="minor">
                <a:schemeClr val="dk1"/>
              </a:fontRef>
            </p:style>
            <p:txBody>
              <a:bodyPr wrap="square" rtlCol="0">
                <a:spAutoFit/>
              </a:bodyPr>
              <a:lstStyle/>
              <a:p>
                <a:endParaRPr kumimoji="1" lang="ja-JP" altLang="en-US" sz="1200" dirty="0"/>
              </a:p>
            </p:txBody>
          </p:sp>
          <p:sp>
            <p:nvSpPr>
              <p:cNvPr id="38" name="テキスト ボックス 37"/>
              <p:cNvSpPr txBox="1"/>
              <p:nvPr/>
            </p:nvSpPr>
            <p:spPr>
              <a:xfrm>
                <a:off x="6771600" y="11131116"/>
                <a:ext cx="3611860" cy="1943387"/>
              </a:xfrm>
              <a:prstGeom prst="rect">
                <a:avLst/>
              </a:prstGeom>
              <a:noFill/>
            </p:spPr>
            <p:txBody>
              <a:bodyPr wrap="square" rtlCol="0">
                <a:spAutoFit/>
              </a:bodyPr>
              <a:lstStyle/>
              <a:p>
                <a:r>
                  <a:rPr lang="ja-JP" altLang="en-US" sz="1400" dirty="0"/>
                  <a:t>人</a:t>
                </a:r>
                <a:r>
                  <a:rPr lang="ja-JP" altLang="en-US" sz="1400" dirty="0" smtClean="0"/>
                  <a:t>がマス上</a:t>
                </a:r>
                <a:r>
                  <a:rPr lang="ja-JP" altLang="en-US" sz="1400" dirty="0"/>
                  <a:t>にいる時間</a:t>
                </a:r>
                <a:r>
                  <a:rPr lang="ja-JP" altLang="en-US" sz="1400" dirty="0" smtClean="0"/>
                  <a:t>やカメラが有効な範囲などで</a:t>
                </a:r>
                <a:r>
                  <a:rPr lang="ja-JP" altLang="en-US" sz="1400" dirty="0"/>
                  <a:t>行列を生成する．</a:t>
                </a:r>
                <a:endParaRPr lang="en-US" altLang="ja-JP" sz="1400" dirty="0"/>
              </a:p>
              <a:p>
                <a:r>
                  <a:rPr lang="ja-JP" altLang="en-US" sz="1400" dirty="0"/>
                  <a:t>対象者</a:t>
                </a:r>
                <a:r>
                  <a:rPr lang="ja-JP" altLang="en-US" sz="1400" dirty="0" smtClean="0"/>
                  <a:t>と非対象者で</a:t>
                </a:r>
                <a:r>
                  <a:rPr lang="ja-JP" altLang="en-US" sz="1400" dirty="0"/>
                  <a:t>行列の種類を分けている．</a:t>
                </a:r>
              </a:p>
            </p:txBody>
          </p:sp>
        </p:grpSp>
        <p:sp>
          <p:nvSpPr>
            <p:cNvPr id="39" name="テキスト ボックス 38"/>
            <p:cNvSpPr txBox="1"/>
            <p:nvPr/>
          </p:nvSpPr>
          <p:spPr>
            <a:xfrm>
              <a:off x="1216844" y="6681830"/>
              <a:ext cx="1207237" cy="565483"/>
            </a:xfrm>
            <a:prstGeom prst="rect">
              <a:avLst/>
            </a:prstGeom>
            <a:noFill/>
          </p:spPr>
          <p:txBody>
            <a:bodyPr wrap="square" rtlCol="0">
              <a:spAutoFit/>
            </a:bodyPr>
            <a:lstStyle/>
            <a:p>
              <a:r>
                <a:rPr kumimoji="1" lang="ja-JP" altLang="en-US" dirty="0" smtClean="0">
                  <a:ea typeface="ＭＳ Ｐゴシック" panose="020B0600070205080204" pitchFamily="50" charset="-128"/>
                </a:rPr>
                <a:t>行列</a:t>
              </a:r>
              <a:r>
                <a:rPr kumimoji="1" lang="en-US" altLang="ja-JP" dirty="0" smtClean="0">
                  <a:ea typeface="ＭＳ Ｐゴシック" panose="020B0600070205080204" pitchFamily="50" charset="-128"/>
                </a:rPr>
                <a:t>C</a:t>
              </a:r>
              <a:endParaRPr kumimoji="1" lang="ja-JP" altLang="en-US" dirty="0">
                <a:ea typeface="ＭＳ Ｐゴシック" panose="020B0600070205080204" pitchFamily="50" charset="-128"/>
              </a:endParaRPr>
            </a:p>
          </p:txBody>
        </p:sp>
        <p:sp>
          <p:nvSpPr>
            <p:cNvPr id="40" name="テキスト ボックス 39"/>
            <p:cNvSpPr txBox="1"/>
            <p:nvPr/>
          </p:nvSpPr>
          <p:spPr>
            <a:xfrm>
              <a:off x="7208547" y="6689644"/>
              <a:ext cx="1364166" cy="565483"/>
            </a:xfrm>
            <a:prstGeom prst="rect">
              <a:avLst/>
            </a:prstGeom>
            <a:noFill/>
          </p:spPr>
          <p:txBody>
            <a:bodyPr wrap="square" rtlCol="0">
              <a:spAutoFit/>
            </a:bodyPr>
            <a:lstStyle/>
            <a:p>
              <a:r>
                <a:rPr kumimoji="1" lang="ja-JP" altLang="en-US" dirty="0" smtClean="0">
                  <a:ea typeface="ＭＳ Ｐゴシック" panose="020B0600070205080204" pitchFamily="50" charset="-128"/>
                </a:rPr>
                <a:t>行列</a:t>
              </a:r>
              <a:r>
                <a:rPr kumimoji="1" lang="en-US" altLang="ja-JP" dirty="0" smtClean="0">
                  <a:ea typeface="ＭＳ Ｐゴシック" panose="020B0600070205080204" pitchFamily="50" charset="-128"/>
                </a:rPr>
                <a:t>H</a:t>
              </a:r>
              <a:endParaRPr kumimoji="1" lang="ja-JP" altLang="en-US" dirty="0">
                <a:ea typeface="ＭＳ Ｐゴシック" panose="020B0600070205080204" pitchFamily="50" charset="-128"/>
              </a:endParaRPr>
            </a:p>
          </p:txBody>
        </p:sp>
        <p:sp>
          <p:nvSpPr>
            <p:cNvPr id="41" name="テキスト ボックス 40"/>
            <p:cNvSpPr txBox="1"/>
            <p:nvPr/>
          </p:nvSpPr>
          <p:spPr>
            <a:xfrm>
              <a:off x="4310547" y="6681830"/>
              <a:ext cx="1207237" cy="565483"/>
            </a:xfrm>
            <a:prstGeom prst="rect">
              <a:avLst/>
            </a:prstGeom>
            <a:noFill/>
          </p:spPr>
          <p:txBody>
            <a:bodyPr wrap="square" rtlCol="0">
              <a:spAutoFit/>
            </a:bodyPr>
            <a:lstStyle/>
            <a:p>
              <a:r>
                <a:rPr kumimoji="1" lang="ja-JP" altLang="en-US" dirty="0" smtClean="0">
                  <a:ea typeface="ＭＳ Ｐゴシック" panose="020B0600070205080204" pitchFamily="50" charset="-128"/>
                </a:rPr>
                <a:t>行列</a:t>
              </a:r>
              <a:r>
                <a:rPr kumimoji="1" lang="en-US" altLang="ja-JP" dirty="0" smtClean="0">
                  <a:ea typeface="ＭＳ Ｐゴシック" panose="020B0600070205080204" pitchFamily="50" charset="-128"/>
                </a:rPr>
                <a:t>S</a:t>
              </a:r>
              <a:endParaRPr kumimoji="1" lang="ja-JP" altLang="en-US" dirty="0">
                <a:ea typeface="ＭＳ Ｐゴシック" panose="020B0600070205080204" pitchFamily="50" charset="-128"/>
              </a:endParaRPr>
            </a:p>
          </p:txBody>
        </p:sp>
        <p:pic>
          <p:nvPicPr>
            <p:cNvPr id="42" name="図 41"/>
            <p:cNvPicPr>
              <a:picLocks noChangeAspect="1"/>
            </p:cNvPicPr>
            <p:nvPr/>
          </p:nvPicPr>
          <p:blipFill>
            <a:blip r:embed="rId15"/>
            <a:stretch>
              <a:fillRect/>
            </a:stretch>
          </p:blipFill>
          <p:spPr>
            <a:xfrm>
              <a:off x="322167" y="4330664"/>
              <a:ext cx="8878344" cy="2350384"/>
            </a:xfrm>
            <a:prstGeom prst="rect">
              <a:avLst/>
            </a:prstGeom>
          </p:spPr>
        </p:pic>
      </p:grpSp>
    </p:spTree>
    <p:extLst>
      <p:ext uri="{BB962C8B-B14F-4D97-AF65-F5344CB8AC3E}">
        <p14:creationId xmlns:p14="http://schemas.microsoft.com/office/powerpoint/2010/main" val="261516503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グループ化 44"/>
          <p:cNvGrpSpPr/>
          <p:nvPr/>
        </p:nvGrpSpPr>
        <p:grpSpPr>
          <a:xfrm>
            <a:off x="729821" y="1890354"/>
            <a:ext cx="7655150" cy="3121292"/>
            <a:chOff x="487933" y="22294650"/>
            <a:chExt cx="10315706" cy="3011841"/>
          </a:xfrm>
        </p:grpSpPr>
        <p:grpSp>
          <p:nvGrpSpPr>
            <p:cNvPr id="46" name="グループ化 45"/>
            <p:cNvGrpSpPr/>
            <p:nvPr/>
          </p:nvGrpSpPr>
          <p:grpSpPr>
            <a:xfrm>
              <a:off x="487933" y="22294650"/>
              <a:ext cx="10315706" cy="1530504"/>
              <a:chOff x="821580" y="23039354"/>
              <a:chExt cx="10315706" cy="1530504"/>
            </a:xfrm>
          </p:grpSpPr>
          <p:sp>
            <p:nvSpPr>
              <p:cNvPr id="48" name="テキスト ボックス 47"/>
              <p:cNvSpPr txBox="1"/>
              <p:nvPr/>
            </p:nvSpPr>
            <p:spPr>
              <a:xfrm>
                <a:off x="859937" y="23039354"/>
                <a:ext cx="10080000" cy="504873"/>
              </a:xfrm>
              <a:prstGeom prst="rect">
                <a:avLst/>
              </a:prstGeom>
              <a:noFill/>
            </p:spPr>
            <p:txBody>
              <a:bodyPr wrap="square" rtlCol="0">
                <a:spAutoFit/>
              </a:bodyPr>
              <a:lstStyle/>
              <a:p>
                <a:pPr algn="ctr"/>
                <a:r>
                  <a:rPr kumimoji="1" lang="ja-JP" altLang="en-US" sz="2800" dirty="0" smtClean="0">
                    <a:solidFill>
                      <a:srgbClr val="FF0000"/>
                    </a:solidFill>
                    <a:latin typeface="Times New Roman" panose="02020603050405020304" pitchFamily="18" charset="0"/>
                    <a:ea typeface="ＭＳ Ｐゴシック" panose="020B0600070205080204" pitchFamily="50" charset="-128"/>
                  </a:rPr>
                  <a:t>不必要なプライバシデータの流通比</a:t>
                </a:r>
                <a:endParaRPr kumimoji="1" lang="ja-JP" altLang="en-US" sz="2800" dirty="0">
                  <a:solidFill>
                    <a:srgbClr val="FF0000"/>
                  </a:solidFill>
                  <a:latin typeface="Times New Roman" panose="02020603050405020304" pitchFamily="18" charset="0"/>
                  <a:ea typeface="ＭＳ Ｐゴシック" panose="020B0600070205080204" pitchFamily="50" charset="-128"/>
                </a:endParaRPr>
              </a:p>
            </p:txBody>
          </p:sp>
          <mc:AlternateContent xmlns:mc="http://schemas.openxmlformats.org/markup-compatibility/2006" xmlns:a14="http://schemas.microsoft.com/office/drawing/2010/main">
            <mc:Choice Requires="a14">
              <p:sp>
                <p:nvSpPr>
                  <p:cNvPr id="49" name="正方形/長方形 48"/>
                  <p:cNvSpPr/>
                  <p:nvPr/>
                </p:nvSpPr>
                <p:spPr>
                  <a:xfrm>
                    <a:off x="821580" y="23572919"/>
                    <a:ext cx="10315706" cy="996939"/>
                  </a:xfrm>
                  <a:prstGeom prst="rect">
                    <a:avLst/>
                  </a:prstGeom>
                  <a:ln>
                    <a:solidFill>
                      <a:srgbClr val="FF0000"/>
                    </a:solidFill>
                  </a:ln>
                </p:spPr>
                <p:txBody>
                  <a:bodyPr wrap="square">
                    <a:spAutoFit/>
                  </a:bodyPr>
                  <a:lstStyle/>
                  <a:p>
                    <a:pPr/>
                    <a14:m>
                      <m:oMathPara xmlns:m="http://schemas.openxmlformats.org/officeDocument/2006/math">
                        <m:oMathParaPr>
                          <m:jc m:val="centerGroup"/>
                        </m:oMathParaPr>
                        <m:oMath xmlns:m="http://schemas.openxmlformats.org/officeDocument/2006/math">
                          <m:f>
                            <m:fPr>
                              <m:ctrlPr>
                                <a:rPr lang="ja-JP" altLang="en-US" sz="2400" i="1">
                                  <a:latin typeface="Cambria Math" panose="02040503050406030204" pitchFamily="18" charset="0"/>
                                </a:rPr>
                              </m:ctrlPr>
                            </m:fPr>
                            <m:num>
                              <m:nary>
                                <m:naryPr>
                                  <m:chr m:val="∑"/>
                                  <m:limLoc m:val="undOvr"/>
                                  <m:ctrlPr>
                                    <a:rPr lang="ja-JP" altLang="en-US" sz="2400" i="1">
                                      <a:latin typeface="Cambria Math" panose="02040503050406030204" pitchFamily="18" charset="0"/>
                                    </a:rPr>
                                  </m:ctrlPr>
                                </m:naryPr>
                                <m:sub>
                                  <m:r>
                                    <m:rPr>
                                      <m:sty m:val="p"/>
                                    </m:rPr>
                                    <a:rPr lang="ja-JP" altLang="en-US" sz="2400" i="0">
                                      <a:latin typeface="Cambria Math" panose="02040503050406030204" pitchFamily="18" charset="0"/>
                                    </a:rPr>
                                    <m:t>i</m:t>
                                  </m:r>
                                  <m:r>
                                    <a:rPr lang="ja-JP" altLang="en-US" sz="2400" i="0">
                                      <a:latin typeface="Cambria Math" panose="02040503050406030204" pitchFamily="18" charset="0"/>
                                    </a:rPr>
                                    <m:t>=1</m:t>
                                  </m:r>
                                </m:sub>
                                <m:sup>
                                  <m:r>
                                    <a:rPr lang="ja-JP" altLang="en-US" sz="2400" i="1">
                                      <a:latin typeface="Cambria Math" panose="02040503050406030204" pitchFamily="18" charset="0"/>
                                    </a:rPr>
                                    <m:t>𝑛</m:t>
                                  </m:r>
                                </m:sup>
                                <m:e>
                                  <m:nary>
                                    <m:naryPr>
                                      <m:chr m:val="∑"/>
                                      <m:limLoc m:val="undOvr"/>
                                      <m:ctrlPr>
                                        <a:rPr lang="ja-JP" altLang="en-US" sz="2400" i="1">
                                          <a:latin typeface="Cambria Math" panose="02040503050406030204" pitchFamily="18" charset="0"/>
                                        </a:rPr>
                                      </m:ctrlPr>
                                    </m:naryPr>
                                    <m:sub>
                                      <m:r>
                                        <a:rPr lang="ja-JP" altLang="en-US" sz="2400" i="1">
                                          <a:latin typeface="Cambria Math" panose="02040503050406030204" pitchFamily="18" charset="0"/>
                                        </a:rPr>
                                        <m:t>𝑗</m:t>
                                      </m:r>
                                      <m:r>
                                        <a:rPr lang="ja-JP" altLang="en-US" sz="2400" i="0">
                                          <a:latin typeface="Cambria Math" panose="02040503050406030204" pitchFamily="18" charset="0"/>
                                        </a:rPr>
                                        <m:t>=1</m:t>
                                      </m:r>
                                    </m:sub>
                                    <m:sup>
                                      <m:r>
                                        <a:rPr lang="ja-JP" altLang="en-US" sz="2400" i="1">
                                          <a:latin typeface="Cambria Math" panose="02040503050406030204" pitchFamily="18" charset="0"/>
                                        </a:rPr>
                                        <m:t>𝑚</m:t>
                                      </m:r>
                                    </m:sup>
                                    <m:e>
                                      <m:d>
                                        <m:dPr>
                                          <m:ctrlPr>
                                            <a:rPr lang="ja-JP" altLang="en-US" sz="2400" i="1">
                                              <a:latin typeface="Cambria Math" panose="02040503050406030204" pitchFamily="18" charset="0"/>
                                            </a:rPr>
                                          </m:ctrlPr>
                                        </m:dPr>
                                        <m:e>
                                          <m:sSub>
                                            <m:sSubPr>
                                              <m:ctrlPr>
                                                <a:rPr lang="ja-JP" altLang="en-US" sz="2400" i="1">
                                                  <a:latin typeface="Cambria Math" panose="02040503050406030204" pitchFamily="18" charset="0"/>
                                                </a:rPr>
                                              </m:ctrlPr>
                                            </m:sSubPr>
                                            <m:e>
                                              <m:r>
                                                <a:rPr lang="ja-JP" altLang="en-US" sz="2400" i="1">
                                                  <a:latin typeface="Cambria Math" panose="02040503050406030204" pitchFamily="18" charset="0"/>
                                                </a:rPr>
                                                <m:t>𝐶</m:t>
                                              </m:r>
                                            </m:e>
                                            <m:sub>
                                              <m:r>
                                                <a:rPr lang="ja-JP" altLang="en-US" sz="2400" i="1">
                                                  <a:latin typeface="Cambria Math" panose="02040503050406030204" pitchFamily="18" charset="0"/>
                                                </a:rPr>
                                                <m:t>𝑖𝑗</m:t>
                                              </m:r>
                                            </m:sub>
                                          </m:sSub>
                                          <m:sSub>
                                            <m:sSubPr>
                                              <m:ctrlPr>
                                                <a:rPr lang="ja-JP" altLang="en-US" sz="2400" i="1">
                                                  <a:latin typeface="Cambria Math" panose="02040503050406030204" pitchFamily="18" charset="0"/>
                                                </a:rPr>
                                              </m:ctrlPr>
                                            </m:sSubPr>
                                            <m:e>
                                              <m:r>
                                                <a:rPr lang="ja-JP" altLang="en-US" sz="2400" i="1">
                                                  <a:latin typeface="Cambria Math" panose="02040503050406030204" pitchFamily="18" charset="0"/>
                                                </a:rPr>
                                                <m:t>𝑆</m:t>
                                              </m:r>
                                            </m:e>
                                            <m:sub>
                                              <m:r>
                                                <a:rPr lang="ja-JP" altLang="en-US" sz="2400" i="1">
                                                  <a:latin typeface="Cambria Math" panose="02040503050406030204" pitchFamily="18" charset="0"/>
                                                </a:rPr>
                                                <m:t>𝑖𝑗</m:t>
                                              </m:r>
                                            </m:sub>
                                          </m:sSub>
                                        </m:e>
                                      </m:d>
                                    </m:e>
                                  </m:nary>
                                </m:e>
                              </m:nary>
                            </m:num>
                            <m:den>
                              <m:nary>
                                <m:naryPr>
                                  <m:chr m:val="∑"/>
                                  <m:limLoc m:val="undOvr"/>
                                  <m:ctrlPr>
                                    <a:rPr lang="ja-JP" altLang="en-US" sz="2400" i="1">
                                      <a:latin typeface="Cambria Math" panose="02040503050406030204" pitchFamily="18" charset="0"/>
                                    </a:rPr>
                                  </m:ctrlPr>
                                </m:naryPr>
                                <m:sub>
                                  <m:r>
                                    <m:rPr>
                                      <m:sty m:val="p"/>
                                    </m:rPr>
                                    <a:rPr lang="ja-JP" altLang="en-US" sz="2400" i="0">
                                      <a:latin typeface="Cambria Math" panose="02040503050406030204" pitchFamily="18" charset="0"/>
                                    </a:rPr>
                                    <m:t>i</m:t>
                                  </m:r>
                                  <m:r>
                                    <a:rPr lang="ja-JP" altLang="en-US" sz="2400" i="0">
                                      <a:latin typeface="Cambria Math" panose="02040503050406030204" pitchFamily="18" charset="0"/>
                                    </a:rPr>
                                    <m:t>=1</m:t>
                                  </m:r>
                                </m:sub>
                                <m:sup>
                                  <m:r>
                                    <a:rPr lang="ja-JP" altLang="en-US" sz="2400" i="1">
                                      <a:latin typeface="Cambria Math" panose="02040503050406030204" pitchFamily="18" charset="0"/>
                                    </a:rPr>
                                    <m:t>𝑛</m:t>
                                  </m:r>
                                </m:sup>
                                <m:e>
                                  <m:nary>
                                    <m:naryPr>
                                      <m:chr m:val="∑"/>
                                      <m:limLoc m:val="undOvr"/>
                                      <m:ctrlPr>
                                        <a:rPr lang="ja-JP" altLang="en-US" sz="2400" i="1">
                                          <a:latin typeface="Cambria Math" panose="02040503050406030204" pitchFamily="18" charset="0"/>
                                        </a:rPr>
                                      </m:ctrlPr>
                                    </m:naryPr>
                                    <m:sub>
                                      <m:r>
                                        <a:rPr lang="ja-JP" altLang="en-US" sz="2400" i="1">
                                          <a:latin typeface="Cambria Math" panose="02040503050406030204" pitchFamily="18" charset="0"/>
                                        </a:rPr>
                                        <m:t>𝑗</m:t>
                                      </m:r>
                                      <m:r>
                                        <a:rPr lang="ja-JP" altLang="en-US" sz="2400" i="0">
                                          <a:latin typeface="Cambria Math" panose="02040503050406030204" pitchFamily="18" charset="0"/>
                                        </a:rPr>
                                        <m:t>=1</m:t>
                                      </m:r>
                                    </m:sub>
                                    <m:sup>
                                      <m:r>
                                        <a:rPr lang="ja-JP" altLang="en-US" sz="2400" i="1">
                                          <a:latin typeface="Cambria Math" panose="02040503050406030204" pitchFamily="18" charset="0"/>
                                        </a:rPr>
                                        <m:t>𝑚</m:t>
                                      </m:r>
                                    </m:sup>
                                    <m:e>
                                      <m:d>
                                        <m:dPr>
                                          <m:ctrlPr>
                                            <a:rPr lang="ja-JP" altLang="en-US" sz="2400" i="1">
                                              <a:latin typeface="Cambria Math" panose="02040503050406030204" pitchFamily="18" charset="0"/>
                                            </a:rPr>
                                          </m:ctrlPr>
                                        </m:dPr>
                                        <m:e>
                                          <m:sSub>
                                            <m:sSubPr>
                                              <m:ctrlPr>
                                                <a:rPr lang="ja-JP" altLang="en-US" sz="2400" i="1">
                                                  <a:latin typeface="Cambria Math" panose="02040503050406030204" pitchFamily="18" charset="0"/>
                                                </a:rPr>
                                              </m:ctrlPr>
                                            </m:sSubPr>
                                            <m:e>
                                              <m:r>
                                                <a:rPr lang="ja-JP" altLang="en-US" sz="2400" i="1">
                                                  <a:latin typeface="Cambria Math" panose="02040503050406030204" pitchFamily="18" charset="0"/>
                                                </a:rPr>
                                                <m:t>𝐶</m:t>
                                              </m:r>
                                            </m:e>
                                            <m:sub>
                                              <m:r>
                                                <a:rPr lang="ja-JP" altLang="en-US" sz="2400" i="1">
                                                  <a:latin typeface="Cambria Math" panose="02040503050406030204" pitchFamily="18" charset="0"/>
                                                </a:rPr>
                                                <m:t>𝑖𝑗</m:t>
                                              </m:r>
                                            </m:sub>
                                          </m:sSub>
                                          <m:sSub>
                                            <m:sSubPr>
                                              <m:ctrlPr>
                                                <a:rPr lang="ja-JP" altLang="en-US" sz="2400" i="1">
                                                  <a:latin typeface="Cambria Math" panose="02040503050406030204" pitchFamily="18" charset="0"/>
                                                </a:rPr>
                                              </m:ctrlPr>
                                            </m:sSubPr>
                                            <m:e>
                                              <m:r>
                                                <a:rPr lang="ja-JP" altLang="en-US" sz="2400" i="1">
                                                  <a:latin typeface="Cambria Math" panose="02040503050406030204" pitchFamily="18" charset="0"/>
                                                </a:rPr>
                                                <m:t>𝑆</m:t>
                                              </m:r>
                                            </m:e>
                                            <m:sub>
                                              <m:r>
                                                <a:rPr lang="ja-JP" altLang="en-US" sz="2400" i="1">
                                                  <a:latin typeface="Cambria Math" panose="02040503050406030204" pitchFamily="18" charset="0"/>
                                                </a:rPr>
                                                <m:t>𝑖𝑗</m:t>
                                              </m:r>
                                            </m:sub>
                                          </m:sSub>
                                        </m:e>
                                      </m:d>
                                    </m:e>
                                  </m:nary>
                                </m:e>
                              </m:nary>
                              <m:r>
                                <a:rPr lang="ja-JP" altLang="en-US" sz="2400" i="0">
                                  <a:latin typeface="Cambria Math" panose="02040503050406030204" pitchFamily="18" charset="0"/>
                                </a:rPr>
                                <m:t>+</m:t>
                              </m:r>
                              <m:nary>
                                <m:naryPr>
                                  <m:chr m:val="∑"/>
                                  <m:limLoc m:val="undOvr"/>
                                  <m:ctrlPr>
                                    <a:rPr lang="ja-JP" altLang="en-US" sz="2400" i="1">
                                      <a:latin typeface="Cambria Math" panose="02040503050406030204" pitchFamily="18" charset="0"/>
                                    </a:rPr>
                                  </m:ctrlPr>
                                </m:naryPr>
                                <m:sub>
                                  <m:r>
                                    <m:rPr>
                                      <m:sty m:val="p"/>
                                    </m:rPr>
                                    <a:rPr lang="ja-JP" altLang="en-US" sz="2400" i="0">
                                      <a:latin typeface="Cambria Math" panose="02040503050406030204" pitchFamily="18" charset="0"/>
                                    </a:rPr>
                                    <m:t>i</m:t>
                                  </m:r>
                                  <m:r>
                                    <a:rPr lang="ja-JP" altLang="en-US" sz="2400" i="0">
                                      <a:latin typeface="Cambria Math" panose="02040503050406030204" pitchFamily="18" charset="0"/>
                                    </a:rPr>
                                    <m:t>=1</m:t>
                                  </m:r>
                                </m:sub>
                                <m:sup>
                                  <m:r>
                                    <a:rPr lang="ja-JP" altLang="en-US" sz="2400" i="1">
                                      <a:latin typeface="Cambria Math" panose="02040503050406030204" pitchFamily="18" charset="0"/>
                                    </a:rPr>
                                    <m:t>𝑛</m:t>
                                  </m:r>
                                </m:sup>
                                <m:e>
                                  <m:nary>
                                    <m:naryPr>
                                      <m:chr m:val="∑"/>
                                      <m:limLoc m:val="undOvr"/>
                                      <m:ctrlPr>
                                        <a:rPr lang="ja-JP" altLang="en-US" sz="2400" i="1">
                                          <a:latin typeface="Cambria Math" panose="02040503050406030204" pitchFamily="18" charset="0"/>
                                        </a:rPr>
                                      </m:ctrlPr>
                                    </m:naryPr>
                                    <m:sub>
                                      <m:r>
                                        <a:rPr lang="ja-JP" altLang="en-US" sz="2400" i="1">
                                          <a:latin typeface="Cambria Math" panose="02040503050406030204" pitchFamily="18" charset="0"/>
                                        </a:rPr>
                                        <m:t>𝑗</m:t>
                                      </m:r>
                                      <m:r>
                                        <a:rPr lang="ja-JP" altLang="en-US" sz="2400" i="0">
                                          <a:latin typeface="Cambria Math" panose="02040503050406030204" pitchFamily="18" charset="0"/>
                                        </a:rPr>
                                        <m:t>=1</m:t>
                                      </m:r>
                                    </m:sub>
                                    <m:sup>
                                      <m:r>
                                        <a:rPr lang="ja-JP" altLang="en-US" sz="2400" i="1">
                                          <a:latin typeface="Cambria Math" panose="02040503050406030204" pitchFamily="18" charset="0"/>
                                        </a:rPr>
                                        <m:t>𝑚</m:t>
                                      </m:r>
                                    </m:sup>
                                    <m:e>
                                      <m:d>
                                        <m:dPr>
                                          <m:ctrlPr>
                                            <a:rPr lang="ja-JP" altLang="en-US" sz="2400" i="1">
                                              <a:latin typeface="Cambria Math" panose="02040503050406030204" pitchFamily="18" charset="0"/>
                                            </a:rPr>
                                          </m:ctrlPr>
                                        </m:dPr>
                                        <m:e>
                                          <m:sSub>
                                            <m:sSubPr>
                                              <m:ctrlPr>
                                                <a:rPr lang="ja-JP" altLang="en-US" sz="2400" i="1">
                                                  <a:latin typeface="Cambria Math" panose="02040503050406030204" pitchFamily="18" charset="0"/>
                                                </a:rPr>
                                              </m:ctrlPr>
                                            </m:sSubPr>
                                            <m:e>
                                              <m:r>
                                                <a:rPr lang="ja-JP" altLang="en-US" sz="2400" i="1">
                                                  <a:latin typeface="Cambria Math" panose="02040503050406030204" pitchFamily="18" charset="0"/>
                                                </a:rPr>
                                                <m:t>𝐶</m:t>
                                              </m:r>
                                            </m:e>
                                            <m:sub>
                                              <m:r>
                                                <a:rPr lang="ja-JP" altLang="en-US" sz="2400" i="1">
                                                  <a:latin typeface="Cambria Math" panose="02040503050406030204" pitchFamily="18" charset="0"/>
                                                </a:rPr>
                                                <m:t>𝑖𝑗</m:t>
                                              </m:r>
                                            </m:sub>
                                          </m:sSub>
                                          <m:sSub>
                                            <m:sSubPr>
                                              <m:ctrlPr>
                                                <a:rPr lang="ja-JP" altLang="en-US" sz="2400" i="1">
                                                  <a:latin typeface="Cambria Math" panose="02040503050406030204" pitchFamily="18" charset="0"/>
                                                </a:rPr>
                                              </m:ctrlPr>
                                            </m:sSubPr>
                                            <m:e>
                                              <m:r>
                                                <a:rPr lang="ja-JP" altLang="en-US" sz="2400" i="1">
                                                  <a:latin typeface="Cambria Math" panose="02040503050406030204" pitchFamily="18" charset="0"/>
                                                </a:rPr>
                                                <m:t>𝐻</m:t>
                                              </m:r>
                                            </m:e>
                                            <m:sub>
                                              <m:r>
                                                <a:rPr lang="ja-JP" altLang="en-US" sz="2400" i="1">
                                                  <a:latin typeface="Cambria Math" panose="02040503050406030204" pitchFamily="18" charset="0"/>
                                                </a:rPr>
                                                <m:t>𝑖𝑗</m:t>
                                              </m:r>
                                            </m:sub>
                                          </m:sSub>
                                        </m:e>
                                      </m:d>
                                    </m:e>
                                  </m:nary>
                                </m:e>
                              </m:nary>
                            </m:den>
                          </m:f>
                        </m:oMath>
                      </m:oMathPara>
                    </a14:m>
                    <a:endParaRPr lang="ja-JP" altLang="en-US" sz="2400" dirty="0">
                      <a:latin typeface="Times New Roman" panose="02020603050405020304" pitchFamily="18" charset="0"/>
                      <a:ea typeface="ＭＳ Ｐゴシック" panose="020B0600070205080204" pitchFamily="50" charset="-128"/>
                    </a:endParaRPr>
                  </a:p>
                </p:txBody>
              </p:sp>
            </mc:Choice>
            <mc:Fallback xmlns="">
              <p:sp>
                <p:nvSpPr>
                  <p:cNvPr id="49" name="正方形/長方形 48"/>
                  <p:cNvSpPr>
                    <a:spLocks noRot="1" noChangeAspect="1" noMove="1" noResize="1" noEditPoints="1" noAdjustHandles="1" noChangeArrowheads="1" noChangeShapeType="1" noTextEdit="1"/>
                  </p:cNvSpPr>
                  <p:nvPr/>
                </p:nvSpPr>
                <p:spPr>
                  <a:xfrm>
                    <a:off x="821580" y="23572919"/>
                    <a:ext cx="10315706" cy="996939"/>
                  </a:xfrm>
                  <a:prstGeom prst="rect">
                    <a:avLst/>
                  </a:prstGeom>
                  <a:blipFill>
                    <a:blip r:embed="rId2"/>
                    <a:stretch>
                      <a:fillRect/>
                    </a:stretch>
                  </a:blipFill>
                  <a:ln>
                    <a:solidFill>
                      <a:srgbClr val="FF0000"/>
                    </a:solidFill>
                  </a:ln>
                </p:spPr>
                <p:txBody>
                  <a:bodyPr/>
                  <a:lstStyle/>
                  <a:p>
                    <a:r>
                      <a:rPr lang="ja-JP" altLang="en-US">
                        <a:noFill/>
                      </a:rPr>
                      <a:t> </a:t>
                    </a:r>
                  </a:p>
                </p:txBody>
              </p:sp>
            </mc:Fallback>
          </mc:AlternateContent>
        </p:grpSp>
        <p:sp>
          <p:nvSpPr>
            <p:cNvPr id="47" name="テキスト ボックス 46"/>
            <p:cNvSpPr txBox="1"/>
            <p:nvPr/>
          </p:nvSpPr>
          <p:spPr>
            <a:xfrm>
              <a:off x="2601708" y="23880967"/>
              <a:ext cx="8063908" cy="1425524"/>
            </a:xfrm>
            <a:prstGeom prst="rect">
              <a:avLst/>
            </a:prstGeom>
            <a:noFill/>
            <a:ln>
              <a:noFill/>
            </a:ln>
          </p:spPr>
          <p:txBody>
            <a:bodyPr wrap="square" rtlCol="0">
              <a:spAutoFit/>
            </a:bodyPr>
            <a:lstStyle/>
            <a:p>
              <a:r>
                <a:rPr lang="en-US" altLang="ja-JP" dirty="0" smtClean="0">
                  <a:latin typeface="Times New Roman" panose="02020603050405020304" pitchFamily="18" charset="0"/>
                  <a:ea typeface="ＭＳ Ｐゴシック" panose="020B0600070205080204" pitchFamily="50" charset="-128"/>
                </a:rPr>
                <a:t>n:</a:t>
              </a:r>
              <a:r>
                <a:rPr lang="ja-JP" altLang="en-US" dirty="0" smtClean="0">
                  <a:latin typeface="Times New Roman" panose="02020603050405020304" pitchFamily="18" charset="0"/>
                  <a:ea typeface="ＭＳ Ｐゴシック" panose="020B0600070205080204" pitchFamily="50" charset="-128"/>
                </a:rPr>
                <a:t>アプリ有効範囲を区切る正方形の横方向の数</a:t>
              </a:r>
              <a:endParaRPr lang="en-US" altLang="ja-JP" dirty="0" smtClean="0">
                <a:latin typeface="Times New Roman" panose="02020603050405020304" pitchFamily="18" charset="0"/>
                <a:ea typeface="ＭＳ Ｐゴシック" panose="020B0600070205080204" pitchFamily="50" charset="-128"/>
              </a:endParaRPr>
            </a:p>
            <a:p>
              <a:r>
                <a:rPr lang="en-US" altLang="ja-JP" dirty="0" smtClean="0">
                  <a:latin typeface="Times New Roman" panose="02020603050405020304" pitchFamily="18" charset="0"/>
                  <a:ea typeface="ＭＳ Ｐゴシック" panose="020B0600070205080204" pitchFamily="50" charset="-128"/>
                </a:rPr>
                <a:t>m:</a:t>
              </a:r>
              <a:r>
                <a:rPr lang="ja-JP" altLang="en-US" dirty="0" smtClean="0">
                  <a:latin typeface="Times New Roman" panose="02020603050405020304" pitchFamily="18" charset="0"/>
                  <a:ea typeface="ＭＳ Ｐゴシック" panose="020B0600070205080204" pitchFamily="50" charset="-128"/>
                </a:rPr>
                <a:t>アプリ有効</a:t>
              </a:r>
              <a:r>
                <a:rPr lang="ja-JP" altLang="en-US" dirty="0">
                  <a:latin typeface="Times New Roman" panose="02020603050405020304" pitchFamily="18" charset="0"/>
                  <a:ea typeface="ＭＳ Ｐゴシック" panose="020B0600070205080204" pitchFamily="50" charset="-128"/>
                </a:rPr>
                <a:t>範囲を区切る正方形</a:t>
              </a:r>
              <a:r>
                <a:rPr lang="ja-JP" altLang="en-US" dirty="0" smtClean="0">
                  <a:latin typeface="Times New Roman" panose="02020603050405020304" pitchFamily="18" charset="0"/>
                  <a:ea typeface="ＭＳ Ｐゴシック" panose="020B0600070205080204" pitchFamily="50" charset="-128"/>
                </a:rPr>
                <a:t>の縦方向</a:t>
              </a:r>
              <a:r>
                <a:rPr lang="ja-JP" altLang="en-US" dirty="0">
                  <a:latin typeface="Times New Roman" panose="02020603050405020304" pitchFamily="18" charset="0"/>
                  <a:ea typeface="ＭＳ Ｐゴシック" panose="020B0600070205080204" pitchFamily="50" charset="-128"/>
                </a:rPr>
                <a:t>の</a:t>
              </a:r>
              <a:r>
                <a:rPr lang="ja-JP" altLang="en-US" dirty="0" smtClean="0">
                  <a:latin typeface="Times New Roman" panose="02020603050405020304" pitchFamily="18" charset="0"/>
                  <a:ea typeface="ＭＳ Ｐゴシック" panose="020B0600070205080204" pitchFamily="50" charset="-128"/>
                </a:rPr>
                <a:t>数</a:t>
              </a:r>
              <a:endParaRPr lang="en-US" altLang="ja-JP" dirty="0" smtClean="0">
                <a:latin typeface="Times New Roman" panose="02020603050405020304" pitchFamily="18" charset="0"/>
                <a:ea typeface="ＭＳ Ｐゴシック" panose="020B0600070205080204" pitchFamily="50" charset="-128"/>
              </a:endParaRPr>
            </a:p>
            <a:p>
              <a:r>
                <a:rPr lang="en-US" altLang="ja-JP" dirty="0" smtClean="0">
                  <a:latin typeface="Times New Roman" panose="02020603050405020304" pitchFamily="18" charset="0"/>
                  <a:ea typeface="ＭＳ Ｐゴシック" panose="020B0600070205080204" pitchFamily="50" charset="-128"/>
                </a:rPr>
                <a:t>C:</a:t>
              </a:r>
              <a:r>
                <a:rPr lang="ja-JP" altLang="en-US" dirty="0" smtClean="0">
                  <a:latin typeface="Times New Roman" panose="02020603050405020304" pitchFamily="18" charset="0"/>
                  <a:ea typeface="ＭＳ Ｐゴシック" panose="020B0600070205080204" pitchFamily="50" charset="-128"/>
                </a:rPr>
                <a:t>カメラの有効範囲を示す行列</a:t>
              </a:r>
              <a:endParaRPr lang="en-US" altLang="ja-JP" dirty="0" smtClean="0">
                <a:latin typeface="Times New Roman" panose="02020603050405020304" pitchFamily="18" charset="0"/>
                <a:ea typeface="ＭＳ Ｐゴシック" panose="020B0600070205080204" pitchFamily="50" charset="-128"/>
              </a:endParaRPr>
            </a:p>
            <a:p>
              <a:r>
                <a:rPr lang="en-US" altLang="ja-JP" dirty="0" smtClean="0">
                  <a:latin typeface="Times New Roman" panose="02020603050405020304" pitchFamily="18" charset="0"/>
                  <a:ea typeface="ＭＳ Ｐゴシック" panose="020B0600070205080204" pitchFamily="50" charset="-128"/>
                </a:rPr>
                <a:t>S:</a:t>
              </a:r>
              <a:r>
                <a:rPr lang="ja-JP" altLang="en-US" dirty="0">
                  <a:latin typeface="Times New Roman" panose="02020603050405020304" pitchFamily="18" charset="0"/>
                  <a:ea typeface="ＭＳ Ｐゴシック" panose="020B0600070205080204" pitchFamily="50" charset="-128"/>
                </a:rPr>
                <a:t>非対象者の</a:t>
              </a:r>
              <a:r>
                <a:rPr lang="ja-JP" altLang="en-US" dirty="0" smtClean="0">
                  <a:latin typeface="Times New Roman" panose="02020603050405020304" pitchFamily="18" charset="0"/>
                  <a:ea typeface="ＭＳ Ｐゴシック" panose="020B0600070205080204" pitchFamily="50" charset="-128"/>
                </a:rPr>
                <a:t>滞在</a:t>
              </a:r>
              <a:r>
                <a:rPr lang="ja-JP" altLang="en-US" dirty="0">
                  <a:latin typeface="Times New Roman" panose="02020603050405020304" pitchFamily="18" charset="0"/>
                  <a:ea typeface="ＭＳ Ｐゴシック" panose="020B0600070205080204" pitchFamily="50" charset="-128"/>
                </a:rPr>
                <a:t>時間を示す行列</a:t>
              </a:r>
              <a:endParaRPr lang="en-US" altLang="ja-JP" dirty="0" smtClean="0">
                <a:latin typeface="Times New Roman" panose="02020603050405020304" pitchFamily="18" charset="0"/>
                <a:ea typeface="ＭＳ Ｐゴシック" panose="020B0600070205080204" pitchFamily="50" charset="-128"/>
              </a:endParaRPr>
            </a:p>
            <a:p>
              <a:r>
                <a:rPr lang="en-US" altLang="ja-JP" dirty="0" smtClean="0">
                  <a:latin typeface="Times New Roman" panose="02020603050405020304" pitchFamily="18" charset="0"/>
                  <a:ea typeface="ＭＳ Ｐゴシック" panose="020B0600070205080204" pitchFamily="50" charset="-128"/>
                </a:rPr>
                <a:t>H:</a:t>
              </a:r>
              <a:r>
                <a:rPr lang="ja-JP" altLang="en-US" dirty="0">
                  <a:latin typeface="Times New Roman" panose="02020603050405020304" pitchFamily="18" charset="0"/>
                  <a:ea typeface="ＭＳ Ｐゴシック" panose="020B0600070205080204" pitchFamily="50" charset="-128"/>
                </a:rPr>
                <a:t>対象者の</a:t>
              </a:r>
              <a:r>
                <a:rPr lang="ja-JP" altLang="en-US" dirty="0" smtClean="0">
                  <a:latin typeface="Times New Roman" panose="02020603050405020304" pitchFamily="18" charset="0"/>
                  <a:ea typeface="ＭＳ Ｐゴシック" panose="020B0600070205080204" pitchFamily="50" charset="-128"/>
                </a:rPr>
                <a:t>滞在</a:t>
              </a:r>
              <a:r>
                <a:rPr lang="ja-JP" altLang="en-US" dirty="0">
                  <a:latin typeface="Times New Roman" panose="02020603050405020304" pitchFamily="18" charset="0"/>
                  <a:ea typeface="ＭＳ Ｐゴシック" panose="020B0600070205080204" pitchFamily="50" charset="-128"/>
                </a:rPr>
                <a:t>時間を示す行列</a:t>
              </a:r>
              <a:endParaRPr lang="en-US" altLang="ja-JP" dirty="0" smtClean="0">
                <a:latin typeface="Times New Roman" panose="02020603050405020304" pitchFamily="18" charset="0"/>
                <a:ea typeface="ＭＳ Ｐゴシック" panose="020B0600070205080204" pitchFamily="50" charset="-128"/>
              </a:endParaRPr>
            </a:p>
          </p:txBody>
        </p:sp>
      </p:grpSp>
      <p:sp>
        <p:nvSpPr>
          <p:cNvPr id="11" name="タイトル 1"/>
          <p:cNvSpPr>
            <a:spLocks noGrp="1"/>
          </p:cNvSpPr>
          <p:nvPr>
            <p:ph type="title"/>
          </p:nvPr>
        </p:nvSpPr>
        <p:spPr>
          <a:xfrm>
            <a:off x="258998" y="127508"/>
            <a:ext cx="7627701" cy="660433"/>
          </a:xfrm>
        </p:spPr>
        <p:txBody>
          <a:bodyPr/>
          <a:lstStyle/>
          <a:p>
            <a:r>
              <a:rPr lang="ja-JP" altLang="en-US" dirty="0" smtClean="0"/>
              <a:t>前研究内容</a:t>
            </a:r>
            <a:r>
              <a:rPr lang="en-US" altLang="ja-JP" dirty="0" smtClean="0"/>
              <a:t>(</a:t>
            </a:r>
            <a:r>
              <a:rPr lang="ja-JP" altLang="en-US" dirty="0" smtClean="0"/>
              <a:t>数理モデル</a:t>
            </a:r>
            <a:r>
              <a:rPr lang="en-US" altLang="ja-JP" dirty="0" smtClean="0"/>
              <a:t>)</a:t>
            </a:r>
            <a:endParaRPr kumimoji="1" lang="ja-JP" altLang="en-US" dirty="0"/>
          </a:p>
        </p:txBody>
      </p:sp>
    </p:spTree>
    <p:extLst>
      <p:ext uri="{BB962C8B-B14F-4D97-AF65-F5344CB8AC3E}">
        <p14:creationId xmlns:p14="http://schemas.microsoft.com/office/powerpoint/2010/main" val="84635445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提案</a:t>
            </a:r>
            <a:r>
              <a:rPr lang="ja-JP" altLang="en-US" dirty="0"/>
              <a:t>アーキテクチャ</a:t>
            </a:r>
            <a:endParaRPr kumimoji="1" lang="ja-JP" altLang="en-US" dirty="0"/>
          </a:p>
        </p:txBody>
      </p:sp>
      <p:sp>
        <p:nvSpPr>
          <p:cNvPr id="3" name="コンテンツ プレースホルダー 2"/>
          <p:cNvSpPr>
            <a:spLocks noGrp="1"/>
          </p:cNvSpPr>
          <p:nvPr>
            <p:ph idx="1"/>
          </p:nvPr>
        </p:nvSpPr>
        <p:spPr/>
        <p:txBody>
          <a:bodyPr/>
          <a:lstStyle/>
          <a:p>
            <a:r>
              <a:rPr kumimoji="1" lang="en-US" altLang="ja-JP" dirty="0" smtClean="0"/>
              <a:t>LPLC</a:t>
            </a:r>
            <a:r>
              <a:rPr kumimoji="1" lang="ja-JP" altLang="en-US" dirty="0" smtClean="0"/>
              <a:t>モデル</a:t>
            </a:r>
            <a:endParaRPr kumimoji="1" lang="ja-JP" altLang="en-US" dirty="0"/>
          </a:p>
        </p:txBody>
      </p:sp>
      <p:pic>
        <p:nvPicPr>
          <p:cNvPr id="7" name="図 6"/>
          <p:cNvPicPr>
            <a:picLocks noChangeAspect="1"/>
          </p:cNvPicPr>
          <p:nvPr/>
        </p:nvPicPr>
        <p:blipFill>
          <a:blip r:embed="rId2"/>
          <a:stretch>
            <a:fillRect/>
          </a:stretch>
        </p:blipFill>
        <p:spPr>
          <a:xfrm>
            <a:off x="258998" y="1701712"/>
            <a:ext cx="8614395" cy="4206605"/>
          </a:xfrm>
          <a:prstGeom prst="rect">
            <a:avLst/>
          </a:prstGeom>
        </p:spPr>
      </p:pic>
      <p:sp>
        <p:nvSpPr>
          <p:cNvPr id="8" name="テキスト ボックス 7"/>
          <p:cNvSpPr txBox="1"/>
          <p:nvPr/>
        </p:nvSpPr>
        <p:spPr>
          <a:xfrm>
            <a:off x="5204388" y="6203012"/>
            <a:ext cx="1862984" cy="369332"/>
          </a:xfrm>
          <a:prstGeom prst="rect">
            <a:avLst/>
          </a:prstGeom>
          <a:noFill/>
        </p:spPr>
        <p:txBody>
          <a:bodyPr wrap="square" rtlCol="0">
            <a:spAutoFit/>
          </a:bodyPr>
          <a:lstStyle/>
          <a:p>
            <a:r>
              <a:rPr kumimoji="1" lang="en-US" altLang="ja-JP" dirty="0" smtClean="0"/>
              <a:t>in IPSJ</a:t>
            </a:r>
            <a:r>
              <a:rPr kumimoji="1" lang="ja-JP" altLang="en-US" dirty="0" smtClean="0"/>
              <a:t>全国大会</a:t>
            </a:r>
            <a:endParaRPr kumimoji="1" lang="ja-JP" altLang="en-US" dirty="0"/>
          </a:p>
        </p:txBody>
      </p:sp>
    </p:spTree>
    <p:extLst>
      <p:ext uri="{BB962C8B-B14F-4D97-AF65-F5344CB8AC3E}">
        <p14:creationId xmlns:p14="http://schemas.microsoft.com/office/powerpoint/2010/main" val="220500094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松江駅構内図の数理モデル化</a:t>
            </a:r>
            <a:endParaRPr kumimoji="1" lang="ja-JP" altLang="en-US" dirty="0"/>
          </a:p>
        </p:txBody>
      </p:sp>
      <p:pic>
        <p:nvPicPr>
          <p:cNvPr id="4" name="図 3" descr="C:\Users\tamura\AppData\Local\Microsoft\Windows\INetCache\Content.Word\place.p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8998" y="1448244"/>
            <a:ext cx="3949587" cy="2202731"/>
          </a:xfrm>
          <a:prstGeom prst="rect">
            <a:avLst/>
          </a:prstGeom>
          <a:noFill/>
          <a:ln>
            <a:noFill/>
          </a:ln>
        </p:spPr>
      </p:pic>
      <p:sp>
        <p:nvSpPr>
          <p:cNvPr id="7" name="テキスト ボックス 6"/>
          <p:cNvSpPr txBox="1"/>
          <p:nvPr/>
        </p:nvSpPr>
        <p:spPr>
          <a:xfrm>
            <a:off x="4977130" y="1614355"/>
            <a:ext cx="3474720" cy="1323439"/>
          </a:xfrm>
          <a:prstGeom prst="rect">
            <a:avLst/>
          </a:prstGeom>
          <a:noFill/>
        </p:spPr>
        <p:txBody>
          <a:bodyPr wrap="square" rtlCol="0">
            <a:spAutoFit/>
          </a:bodyPr>
          <a:lstStyle/>
          <a:p>
            <a:r>
              <a:rPr lang="ja-JP" altLang="en-US" sz="2000" dirty="0" smtClean="0"/>
              <a:t>前</a:t>
            </a:r>
            <a:r>
              <a:rPr lang="ja-JP" altLang="en-US" sz="2000" dirty="0"/>
              <a:t>研究</a:t>
            </a:r>
            <a:r>
              <a:rPr lang="ja-JP" altLang="en-US" sz="2000" dirty="0" smtClean="0"/>
              <a:t>で提案したモデルにあてはめるため，公開されている松江</a:t>
            </a:r>
            <a:r>
              <a:rPr lang="ja-JP" altLang="en-US" sz="2000" dirty="0" err="1" smtClean="0"/>
              <a:t>駅駅</a:t>
            </a:r>
            <a:r>
              <a:rPr lang="ja-JP" altLang="en-US" sz="2000" dirty="0" smtClean="0"/>
              <a:t>構内図をマス目で表現した</a:t>
            </a:r>
            <a:endParaRPr kumimoji="1" lang="ja-JP" altLang="en-US" sz="2000" dirty="0"/>
          </a:p>
        </p:txBody>
      </p:sp>
      <p:pic>
        <p:nvPicPr>
          <p:cNvPr id="8" name="図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905681"/>
            <a:ext cx="9144000" cy="1750353"/>
          </a:xfrm>
          <a:prstGeom prst="rect">
            <a:avLst/>
          </a:prstGeom>
        </p:spPr>
      </p:pic>
    </p:spTree>
    <p:extLst>
      <p:ext uri="{BB962C8B-B14F-4D97-AF65-F5344CB8AC3E}">
        <p14:creationId xmlns:p14="http://schemas.microsoft.com/office/powerpoint/2010/main" val="322709412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研究背景</a:t>
            </a:r>
            <a:endParaRPr kumimoji="1" lang="ja-JP" altLang="en-US" dirty="0"/>
          </a:p>
        </p:txBody>
      </p:sp>
      <p:sp>
        <p:nvSpPr>
          <p:cNvPr id="29" name="テキスト ボックス 28"/>
          <p:cNvSpPr txBox="1"/>
          <p:nvPr/>
        </p:nvSpPr>
        <p:spPr>
          <a:xfrm>
            <a:off x="55498" y="831857"/>
            <a:ext cx="6075004" cy="523220"/>
          </a:xfrm>
          <a:prstGeom prst="rect">
            <a:avLst/>
          </a:prstGeom>
          <a:noFill/>
        </p:spPr>
        <p:txBody>
          <a:bodyPr wrap="square" rtlCol="0">
            <a:spAutoFit/>
          </a:bodyPr>
          <a:lstStyle/>
          <a:p>
            <a:r>
              <a:rPr kumimoji="1" lang="en-US" altLang="ja-JP" sz="2800" dirty="0" smtClean="0"/>
              <a:t>Internet</a:t>
            </a:r>
            <a:r>
              <a:rPr lang="ja-JP" altLang="en-US" sz="2800" dirty="0"/>
              <a:t> </a:t>
            </a:r>
            <a:r>
              <a:rPr lang="en-US" altLang="ja-JP" sz="2800" dirty="0" smtClean="0"/>
              <a:t>of Things (</a:t>
            </a:r>
            <a:r>
              <a:rPr lang="en-US" altLang="ja-JP" sz="2800" dirty="0" err="1" smtClean="0"/>
              <a:t>IoT</a:t>
            </a:r>
            <a:r>
              <a:rPr lang="en-US" altLang="ja-JP" sz="2800" dirty="0" smtClean="0"/>
              <a:t>) </a:t>
            </a:r>
            <a:r>
              <a:rPr lang="ja-JP" altLang="en-US" sz="2800" dirty="0" smtClean="0"/>
              <a:t>の普及</a:t>
            </a:r>
            <a:endParaRPr kumimoji="1" lang="ja-JP" altLang="en-US" sz="2800" dirty="0"/>
          </a:p>
        </p:txBody>
      </p:sp>
      <p:sp>
        <p:nvSpPr>
          <p:cNvPr id="35" name="テキスト ボックス 34"/>
          <p:cNvSpPr txBox="1"/>
          <p:nvPr/>
        </p:nvSpPr>
        <p:spPr>
          <a:xfrm>
            <a:off x="55498" y="1355077"/>
            <a:ext cx="6075004" cy="523220"/>
          </a:xfrm>
          <a:prstGeom prst="rect">
            <a:avLst/>
          </a:prstGeom>
          <a:noFill/>
        </p:spPr>
        <p:txBody>
          <a:bodyPr wrap="square" rtlCol="0">
            <a:spAutoFit/>
          </a:bodyPr>
          <a:lstStyle/>
          <a:p>
            <a:r>
              <a:rPr kumimoji="1" lang="en-US" altLang="ja-JP" sz="2800" dirty="0" smtClean="0"/>
              <a:t>Internet</a:t>
            </a:r>
            <a:r>
              <a:rPr lang="ja-JP" altLang="en-US" sz="2800" dirty="0"/>
              <a:t> </a:t>
            </a:r>
            <a:r>
              <a:rPr lang="en-US" altLang="ja-JP" sz="2800" dirty="0" smtClean="0"/>
              <a:t>of Things (</a:t>
            </a:r>
            <a:r>
              <a:rPr lang="en-US" altLang="ja-JP" sz="2800" dirty="0" err="1" smtClean="0"/>
              <a:t>IoT</a:t>
            </a:r>
            <a:r>
              <a:rPr lang="en-US" altLang="ja-JP" sz="2800" dirty="0" smtClean="0"/>
              <a:t>) </a:t>
            </a:r>
            <a:r>
              <a:rPr lang="ja-JP" altLang="en-US" sz="2800" dirty="0" smtClean="0"/>
              <a:t>のオープン化</a:t>
            </a:r>
            <a:endParaRPr kumimoji="1" lang="ja-JP" altLang="en-US" sz="2800" dirty="0"/>
          </a:p>
        </p:txBody>
      </p:sp>
      <p:grpSp>
        <p:nvGrpSpPr>
          <p:cNvPr id="5" name="グループ化 4"/>
          <p:cNvGrpSpPr/>
          <p:nvPr/>
        </p:nvGrpSpPr>
        <p:grpSpPr>
          <a:xfrm>
            <a:off x="503779" y="1878297"/>
            <a:ext cx="8067663" cy="4061471"/>
            <a:chOff x="436046" y="2106242"/>
            <a:chExt cx="8067663" cy="4061471"/>
          </a:xfrm>
        </p:grpSpPr>
        <p:sp>
          <p:nvSpPr>
            <p:cNvPr id="61" name="正方形/長方形 60"/>
            <p:cNvSpPr/>
            <p:nvPr/>
          </p:nvSpPr>
          <p:spPr>
            <a:xfrm>
              <a:off x="3024493" y="2401517"/>
              <a:ext cx="5479216" cy="3748110"/>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フローチャート: 順次アクセス記憶 40"/>
            <p:cNvSpPr/>
            <p:nvPr/>
          </p:nvSpPr>
          <p:spPr>
            <a:xfrm>
              <a:off x="1068555" y="2935712"/>
              <a:ext cx="1090170" cy="1077782"/>
            </a:xfrm>
            <a:prstGeom prst="flowChartMagneticTape">
              <a:avLst/>
            </a:prstGeom>
            <a:ln w="38100">
              <a:solidFill>
                <a:schemeClr val="tx1">
                  <a:lumMod val="65000"/>
                  <a:lumOff val="3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42" name="テキスト ボックス 41"/>
            <p:cNvSpPr txBox="1"/>
            <p:nvPr/>
          </p:nvSpPr>
          <p:spPr>
            <a:xfrm>
              <a:off x="1050729" y="3289937"/>
              <a:ext cx="1107996" cy="369332"/>
            </a:xfrm>
            <a:prstGeom prst="rect">
              <a:avLst/>
            </a:prstGeom>
            <a:noFill/>
          </p:spPr>
          <p:txBody>
            <a:bodyPr wrap="none" rtlCol="0">
              <a:spAutoFit/>
            </a:bodyPr>
            <a:lstStyle/>
            <a:p>
              <a:pPr algn="ctr"/>
              <a:r>
                <a:rPr kumimoji="1" lang="ja-JP" altLang="en-US" b="1" dirty="0" smtClean="0"/>
                <a:t>サービス</a:t>
              </a:r>
              <a:endParaRPr kumimoji="1" lang="en-US" altLang="ja-JP" b="1" dirty="0" smtClean="0"/>
            </a:p>
          </p:txBody>
        </p:sp>
        <p:pic>
          <p:nvPicPr>
            <p:cNvPr id="43" name="図 42"/>
            <p:cNvPicPr>
              <a:picLocks noChangeAspect="1"/>
            </p:cNvPicPr>
            <p:nvPr/>
          </p:nvPicPr>
          <p:blipFill>
            <a:blip r:embed="rId2"/>
            <a:stretch>
              <a:fillRect/>
            </a:stretch>
          </p:blipFill>
          <p:spPr>
            <a:xfrm>
              <a:off x="757523" y="4714988"/>
              <a:ext cx="769758" cy="769758"/>
            </a:xfrm>
            <a:prstGeom prst="rect">
              <a:avLst/>
            </a:prstGeom>
          </p:spPr>
        </p:pic>
        <p:pic>
          <p:nvPicPr>
            <p:cNvPr id="44" name="図 43"/>
            <p:cNvPicPr>
              <a:picLocks noChangeAspect="1"/>
            </p:cNvPicPr>
            <p:nvPr/>
          </p:nvPicPr>
          <p:blipFill>
            <a:blip r:embed="rId3"/>
            <a:stretch>
              <a:fillRect/>
            </a:stretch>
          </p:blipFill>
          <p:spPr>
            <a:xfrm>
              <a:off x="1776746" y="4709166"/>
              <a:ext cx="899092" cy="833835"/>
            </a:xfrm>
            <a:prstGeom prst="rect">
              <a:avLst/>
            </a:prstGeom>
          </p:spPr>
        </p:pic>
        <p:cxnSp>
          <p:nvCxnSpPr>
            <p:cNvPr id="45" name="直線矢印コネクタ 44"/>
            <p:cNvCxnSpPr>
              <a:stCxn id="43" idx="0"/>
            </p:cNvCxnSpPr>
            <p:nvPr/>
          </p:nvCxnSpPr>
          <p:spPr>
            <a:xfrm flipV="1">
              <a:off x="1142402" y="4023686"/>
              <a:ext cx="488169" cy="691302"/>
            </a:xfrm>
            <a:prstGeom prst="straightConnector1">
              <a:avLst/>
            </a:prstGeom>
            <a:ln w="635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6" name="直線矢印コネクタ 45"/>
            <p:cNvCxnSpPr/>
            <p:nvPr/>
          </p:nvCxnSpPr>
          <p:spPr>
            <a:xfrm flipH="1" flipV="1">
              <a:off x="1686010" y="4013494"/>
              <a:ext cx="411410" cy="695672"/>
            </a:xfrm>
            <a:prstGeom prst="straightConnector1">
              <a:avLst/>
            </a:prstGeom>
            <a:ln w="635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フローチャート: 順次アクセス記憶 46"/>
            <p:cNvSpPr/>
            <p:nvPr/>
          </p:nvSpPr>
          <p:spPr>
            <a:xfrm>
              <a:off x="5091398" y="2914586"/>
              <a:ext cx="1090170" cy="1077782"/>
            </a:xfrm>
            <a:prstGeom prst="flowChartMagneticTape">
              <a:avLst/>
            </a:prstGeom>
            <a:ln w="38100">
              <a:solidFill>
                <a:schemeClr val="tx1">
                  <a:lumMod val="65000"/>
                  <a:lumOff val="3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48" name="テキスト ボックス 47"/>
            <p:cNvSpPr txBox="1"/>
            <p:nvPr/>
          </p:nvSpPr>
          <p:spPr>
            <a:xfrm>
              <a:off x="5073572" y="3268811"/>
              <a:ext cx="1107996" cy="646331"/>
            </a:xfrm>
            <a:prstGeom prst="rect">
              <a:avLst/>
            </a:prstGeom>
            <a:noFill/>
          </p:spPr>
          <p:txBody>
            <a:bodyPr wrap="none" rtlCol="0">
              <a:spAutoFit/>
            </a:bodyPr>
            <a:lstStyle/>
            <a:p>
              <a:pPr algn="ctr"/>
              <a:r>
                <a:rPr kumimoji="1" lang="ja-JP" altLang="en-US" b="1" dirty="0" smtClean="0"/>
                <a:t>サービス</a:t>
              </a:r>
              <a:endParaRPr kumimoji="1" lang="en-US" altLang="ja-JP" b="1" dirty="0" smtClean="0"/>
            </a:p>
            <a:p>
              <a:pPr algn="ctr"/>
              <a:r>
                <a:rPr kumimoji="1" lang="en-US" altLang="ja-JP" b="1" dirty="0" smtClean="0"/>
                <a:t>B</a:t>
              </a:r>
              <a:endParaRPr kumimoji="1" lang="ja-JP" altLang="en-US" b="1" dirty="0"/>
            </a:p>
          </p:txBody>
        </p:sp>
        <p:sp>
          <p:nvSpPr>
            <p:cNvPr id="49" name="フローチャート: 順次アクセス記憶 48"/>
            <p:cNvSpPr/>
            <p:nvPr/>
          </p:nvSpPr>
          <p:spPr>
            <a:xfrm>
              <a:off x="3529298" y="2914586"/>
              <a:ext cx="1090170" cy="1077782"/>
            </a:xfrm>
            <a:prstGeom prst="flowChartMagneticTape">
              <a:avLst/>
            </a:prstGeom>
            <a:ln w="38100">
              <a:solidFill>
                <a:schemeClr val="tx1">
                  <a:lumMod val="65000"/>
                  <a:lumOff val="3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50" name="テキスト ボックス 49"/>
            <p:cNvSpPr txBox="1"/>
            <p:nvPr/>
          </p:nvSpPr>
          <p:spPr>
            <a:xfrm>
              <a:off x="3511472" y="3268811"/>
              <a:ext cx="1107996" cy="646331"/>
            </a:xfrm>
            <a:prstGeom prst="rect">
              <a:avLst/>
            </a:prstGeom>
            <a:noFill/>
          </p:spPr>
          <p:txBody>
            <a:bodyPr wrap="none" rtlCol="0">
              <a:spAutoFit/>
            </a:bodyPr>
            <a:lstStyle/>
            <a:p>
              <a:pPr algn="ctr"/>
              <a:r>
                <a:rPr kumimoji="1" lang="ja-JP" altLang="en-US" b="1" dirty="0" smtClean="0"/>
                <a:t>サービス</a:t>
              </a:r>
              <a:endParaRPr kumimoji="1" lang="en-US" altLang="ja-JP" b="1" dirty="0" smtClean="0"/>
            </a:p>
            <a:p>
              <a:pPr algn="ctr"/>
              <a:r>
                <a:rPr kumimoji="1" lang="en-US" altLang="ja-JP" b="1" dirty="0" smtClean="0"/>
                <a:t>A</a:t>
              </a:r>
              <a:endParaRPr kumimoji="1" lang="ja-JP" altLang="en-US" b="1" dirty="0"/>
            </a:p>
          </p:txBody>
        </p:sp>
        <p:pic>
          <p:nvPicPr>
            <p:cNvPr id="51" name="図 50"/>
            <p:cNvPicPr>
              <a:picLocks noChangeAspect="1"/>
            </p:cNvPicPr>
            <p:nvPr/>
          </p:nvPicPr>
          <p:blipFill>
            <a:blip r:embed="rId2"/>
            <a:stretch>
              <a:fillRect/>
            </a:stretch>
          </p:blipFill>
          <p:spPr>
            <a:xfrm>
              <a:off x="3366650" y="4820868"/>
              <a:ext cx="769758" cy="769758"/>
            </a:xfrm>
            <a:prstGeom prst="rect">
              <a:avLst/>
            </a:prstGeom>
          </p:spPr>
        </p:pic>
        <p:pic>
          <p:nvPicPr>
            <p:cNvPr id="52" name="図 51"/>
            <p:cNvPicPr>
              <a:picLocks noChangeAspect="1"/>
            </p:cNvPicPr>
            <p:nvPr/>
          </p:nvPicPr>
          <p:blipFill>
            <a:blip r:embed="rId4">
              <a:duotone>
                <a:prstClr val="black"/>
                <a:schemeClr val="accent6">
                  <a:tint val="45000"/>
                  <a:satMod val="400000"/>
                </a:schemeClr>
              </a:duotone>
            </a:blip>
            <a:stretch>
              <a:fillRect/>
            </a:stretch>
          </p:blipFill>
          <p:spPr>
            <a:xfrm>
              <a:off x="4273461" y="4880254"/>
              <a:ext cx="798237" cy="692685"/>
            </a:xfrm>
            <a:prstGeom prst="rect">
              <a:avLst/>
            </a:prstGeom>
          </p:spPr>
        </p:pic>
        <p:pic>
          <p:nvPicPr>
            <p:cNvPr id="53" name="図 52"/>
            <p:cNvPicPr>
              <a:picLocks noChangeAspect="1"/>
            </p:cNvPicPr>
            <p:nvPr/>
          </p:nvPicPr>
          <p:blipFill>
            <a:blip r:embed="rId3"/>
            <a:stretch>
              <a:fillRect/>
            </a:stretch>
          </p:blipFill>
          <p:spPr>
            <a:xfrm>
              <a:off x="5025381" y="4788829"/>
              <a:ext cx="899092" cy="833835"/>
            </a:xfrm>
            <a:prstGeom prst="rect">
              <a:avLst/>
            </a:prstGeom>
          </p:spPr>
        </p:pic>
        <p:pic>
          <p:nvPicPr>
            <p:cNvPr id="54" name="図 53"/>
            <p:cNvPicPr>
              <a:picLocks noChangeAspect="1"/>
            </p:cNvPicPr>
            <p:nvPr/>
          </p:nvPicPr>
          <p:blipFill>
            <a:blip r:embed="rId2"/>
            <a:stretch>
              <a:fillRect/>
            </a:stretch>
          </p:blipFill>
          <p:spPr>
            <a:xfrm>
              <a:off x="5823618" y="4852906"/>
              <a:ext cx="769758" cy="769758"/>
            </a:xfrm>
            <a:prstGeom prst="rect">
              <a:avLst/>
            </a:prstGeom>
          </p:spPr>
        </p:pic>
        <p:pic>
          <p:nvPicPr>
            <p:cNvPr id="55" name="図 54"/>
            <p:cNvPicPr>
              <a:picLocks noChangeAspect="1"/>
            </p:cNvPicPr>
            <p:nvPr/>
          </p:nvPicPr>
          <p:blipFill>
            <a:blip r:embed="rId4">
              <a:duotone>
                <a:prstClr val="black"/>
                <a:schemeClr val="accent4">
                  <a:tint val="45000"/>
                  <a:satMod val="400000"/>
                </a:schemeClr>
              </a:duotone>
            </a:blip>
            <a:stretch>
              <a:fillRect/>
            </a:stretch>
          </p:blipFill>
          <p:spPr>
            <a:xfrm>
              <a:off x="6676393" y="4885626"/>
              <a:ext cx="792046" cy="687313"/>
            </a:xfrm>
            <a:prstGeom prst="rect">
              <a:avLst/>
            </a:prstGeom>
          </p:spPr>
        </p:pic>
        <p:pic>
          <p:nvPicPr>
            <p:cNvPr id="56" name="図 55"/>
            <p:cNvPicPr>
              <a:picLocks noChangeAspect="1"/>
            </p:cNvPicPr>
            <p:nvPr/>
          </p:nvPicPr>
          <p:blipFill>
            <a:blip r:embed="rId5"/>
            <a:stretch>
              <a:fillRect/>
            </a:stretch>
          </p:blipFill>
          <p:spPr>
            <a:xfrm>
              <a:off x="7619884" y="4982120"/>
              <a:ext cx="530398" cy="560881"/>
            </a:xfrm>
            <a:prstGeom prst="rect">
              <a:avLst/>
            </a:prstGeom>
          </p:spPr>
        </p:pic>
        <p:sp>
          <p:nvSpPr>
            <p:cNvPr id="57" name="角丸四角形 56"/>
            <p:cNvSpPr/>
            <p:nvPr/>
          </p:nvSpPr>
          <p:spPr>
            <a:xfrm>
              <a:off x="3131609" y="4741205"/>
              <a:ext cx="5276850" cy="975012"/>
            </a:xfrm>
            <a:prstGeom prst="roundRect">
              <a:avLst/>
            </a:prstGeom>
            <a:noFill/>
            <a:ln w="381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8" name="直線矢印コネクタ 57"/>
            <p:cNvCxnSpPr>
              <a:endCxn id="49" idx="2"/>
            </p:cNvCxnSpPr>
            <p:nvPr/>
          </p:nvCxnSpPr>
          <p:spPr>
            <a:xfrm flipV="1">
              <a:off x="4065470" y="3992368"/>
              <a:ext cx="8913" cy="772898"/>
            </a:xfrm>
            <a:prstGeom prst="straightConnector1">
              <a:avLst/>
            </a:prstGeom>
            <a:ln w="635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9" name="直線矢印コネクタ 58"/>
            <p:cNvCxnSpPr/>
            <p:nvPr/>
          </p:nvCxnSpPr>
          <p:spPr>
            <a:xfrm flipV="1">
              <a:off x="5686056" y="4008387"/>
              <a:ext cx="8913" cy="772898"/>
            </a:xfrm>
            <a:prstGeom prst="straightConnector1">
              <a:avLst/>
            </a:prstGeom>
            <a:ln w="635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0" name="正方形/長方形 59"/>
            <p:cNvSpPr/>
            <p:nvPr/>
          </p:nvSpPr>
          <p:spPr>
            <a:xfrm>
              <a:off x="436046" y="2391991"/>
              <a:ext cx="2476500" cy="375763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2" name="角丸四角形 61"/>
            <p:cNvSpPr/>
            <p:nvPr/>
          </p:nvSpPr>
          <p:spPr>
            <a:xfrm>
              <a:off x="539952" y="2106242"/>
              <a:ext cx="2257437" cy="512274"/>
            </a:xfrm>
            <a:prstGeom prst="roundRect">
              <a:avLst/>
            </a:prstGeom>
            <a:solidFill>
              <a:schemeClr val="tx1">
                <a:lumMod val="65000"/>
                <a:lumOff val="3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kumimoji="1" lang="ja-JP" altLang="en-US" sz="2400" b="1" dirty="0" smtClean="0"/>
                <a:t>クローズな</a:t>
              </a:r>
              <a:r>
                <a:rPr kumimoji="1" lang="en-US" altLang="ja-JP" sz="2400" b="1" dirty="0" err="1" smtClean="0"/>
                <a:t>IoT</a:t>
              </a:r>
              <a:endParaRPr kumimoji="1" lang="ja-JP" altLang="en-US" sz="2400" b="1" dirty="0"/>
            </a:p>
          </p:txBody>
        </p:sp>
        <p:sp>
          <p:nvSpPr>
            <p:cNvPr id="63" name="角丸四角形 62"/>
            <p:cNvSpPr/>
            <p:nvPr/>
          </p:nvSpPr>
          <p:spPr>
            <a:xfrm>
              <a:off x="4550990" y="2106242"/>
              <a:ext cx="2257437" cy="512274"/>
            </a:xfrm>
            <a:prstGeom prst="roundRect">
              <a:avLst/>
            </a:prstGeom>
            <a:solidFill>
              <a:schemeClr val="tx1">
                <a:lumMod val="65000"/>
                <a:lumOff val="3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kumimoji="1" lang="ja-JP" altLang="en-US" sz="2400" b="1" dirty="0" smtClean="0"/>
                <a:t>オープンな</a:t>
              </a:r>
              <a:r>
                <a:rPr kumimoji="1" lang="en-US" altLang="ja-JP" sz="2400" b="1" dirty="0" err="1" smtClean="0"/>
                <a:t>IoT</a:t>
              </a:r>
              <a:endParaRPr kumimoji="1" lang="ja-JP" altLang="en-US" sz="2400" b="1" dirty="0"/>
            </a:p>
          </p:txBody>
        </p:sp>
        <p:sp>
          <p:nvSpPr>
            <p:cNvPr id="64" name="フローチャート: 順次アクセス記憶 63"/>
            <p:cNvSpPr/>
            <p:nvPr/>
          </p:nvSpPr>
          <p:spPr>
            <a:xfrm>
              <a:off x="6635444" y="2926489"/>
              <a:ext cx="1090170" cy="1077782"/>
            </a:xfrm>
            <a:prstGeom prst="flowChartMagneticTape">
              <a:avLst/>
            </a:prstGeom>
            <a:ln w="38100">
              <a:solidFill>
                <a:schemeClr val="tx1">
                  <a:lumMod val="65000"/>
                  <a:lumOff val="3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65" name="テキスト ボックス 64"/>
            <p:cNvSpPr txBox="1"/>
            <p:nvPr/>
          </p:nvSpPr>
          <p:spPr>
            <a:xfrm>
              <a:off x="6617618" y="3280714"/>
              <a:ext cx="1107996" cy="646331"/>
            </a:xfrm>
            <a:prstGeom prst="rect">
              <a:avLst/>
            </a:prstGeom>
            <a:noFill/>
          </p:spPr>
          <p:txBody>
            <a:bodyPr wrap="none" rtlCol="0">
              <a:spAutoFit/>
            </a:bodyPr>
            <a:lstStyle/>
            <a:p>
              <a:pPr algn="ctr"/>
              <a:r>
                <a:rPr kumimoji="1" lang="ja-JP" altLang="en-US" b="1" dirty="0" smtClean="0"/>
                <a:t>サービス</a:t>
              </a:r>
              <a:endParaRPr kumimoji="1" lang="en-US" altLang="ja-JP" b="1" dirty="0" smtClean="0"/>
            </a:p>
            <a:p>
              <a:pPr algn="ctr"/>
              <a:r>
                <a:rPr kumimoji="1" lang="en-US" altLang="ja-JP" b="1" dirty="0" smtClean="0"/>
                <a:t>C</a:t>
              </a:r>
              <a:endParaRPr kumimoji="1" lang="ja-JP" altLang="en-US" b="1" dirty="0"/>
            </a:p>
          </p:txBody>
        </p:sp>
        <p:cxnSp>
          <p:nvCxnSpPr>
            <p:cNvPr id="66" name="直線矢印コネクタ 65"/>
            <p:cNvCxnSpPr/>
            <p:nvPr/>
          </p:nvCxnSpPr>
          <p:spPr>
            <a:xfrm flipV="1">
              <a:off x="7230102" y="4020290"/>
              <a:ext cx="8913" cy="772898"/>
            </a:xfrm>
            <a:prstGeom prst="straightConnector1">
              <a:avLst/>
            </a:prstGeom>
            <a:ln w="635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7" name="テキスト ボックス 66"/>
            <p:cNvSpPr txBox="1"/>
            <p:nvPr/>
          </p:nvSpPr>
          <p:spPr>
            <a:xfrm>
              <a:off x="773304" y="5521382"/>
              <a:ext cx="1800493" cy="646331"/>
            </a:xfrm>
            <a:prstGeom prst="rect">
              <a:avLst/>
            </a:prstGeom>
            <a:noFill/>
          </p:spPr>
          <p:txBody>
            <a:bodyPr wrap="none" rtlCol="0">
              <a:spAutoFit/>
            </a:bodyPr>
            <a:lstStyle/>
            <a:p>
              <a:pPr algn="ctr"/>
              <a:r>
                <a:rPr kumimoji="1" lang="ja-JP" altLang="en-US" dirty="0" smtClean="0"/>
                <a:t>サービス専用の</a:t>
              </a:r>
              <a:endParaRPr kumimoji="1" lang="en-US" altLang="ja-JP" dirty="0" smtClean="0"/>
            </a:p>
            <a:p>
              <a:pPr algn="ctr"/>
              <a:r>
                <a:rPr kumimoji="1" lang="en-US" altLang="ja-JP" dirty="0" err="1" smtClean="0"/>
                <a:t>IoT</a:t>
              </a:r>
              <a:r>
                <a:rPr kumimoji="1" lang="ja-JP" altLang="en-US" dirty="0" smtClean="0"/>
                <a:t>機器</a:t>
              </a:r>
              <a:endParaRPr kumimoji="1" lang="ja-JP" altLang="en-US" dirty="0"/>
            </a:p>
          </p:txBody>
        </p:sp>
        <p:sp>
          <p:nvSpPr>
            <p:cNvPr id="68" name="テキスト ボックス 67"/>
            <p:cNvSpPr txBox="1"/>
            <p:nvPr/>
          </p:nvSpPr>
          <p:spPr>
            <a:xfrm>
              <a:off x="3605646" y="5751720"/>
              <a:ext cx="4169731" cy="369332"/>
            </a:xfrm>
            <a:prstGeom prst="rect">
              <a:avLst/>
            </a:prstGeom>
            <a:noFill/>
          </p:spPr>
          <p:txBody>
            <a:bodyPr wrap="none" rtlCol="0">
              <a:spAutoFit/>
            </a:bodyPr>
            <a:lstStyle/>
            <a:p>
              <a:r>
                <a:rPr kumimoji="1" lang="ja-JP" altLang="en-US" dirty="0" smtClean="0"/>
                <a:t>サービス問わず相互利用できる</a:t>
              </a:r>
              <a:r>
                <a:rPr kumimoji="1" lang="en-US" altLang="ja-JP" dirty="0" err="1" smtClean="0"/>
                <a:t>IoT</a:t>
              </a:r>
              <a:r>
                <a:rPr kumimoji="1" lang="ja-JP" altLang="en-US" dirty="0" smtClean="0"/>
                <a:t>機器</a:t>
              </a:r>
              <a:endParaRPr kumimoji="1" lang="ja-JP" altLang="en-US" dirty="0"/>
            </a:p>
          </p:txBody>
        </p:sp>
      </p:grpSp>
      <p:sp>
        <p:nvSpPr>
          <p:cNvPr id="8" name="テキスト ボックス 7"/>
          <p:cNvSpPr txBox="1"/>
          <p:nvPr/>
        </p:nvSpPr>
        <p:spPr>
          <a:xfrm>
            <a:off x="607685" y="6084851"/>
            <a:ext cx="6651559" cy="461665"/>
          </a:xfrm>
          <a:prstGeom prst="rect">
            <a:avLst/>
          </a:prstGeom>
          <a:noFill/>
        </p:spPr>
        <p:txBody>
          <a:bodyPr wrap="square" rtlCol="0">
            <a:spAutoFit/>
          </a:bodyPr>
          <a:lstStyle/>
          <a:p>
            <a:r>
              <a:rPr kumimoji="1" lang="ja-JP" altLang="en-US" sz="2400" dirty="0" smtClean="0"/>
              <a:t>維持費等を考えると相互利用可能であると予想</a:t>
            </a:r>
            <a:endParaRPr kumimoji="1" lang="ja-JP" altLang="en-US" sz="2400" dirty="0"/>
          </a:p>
        </p:txBody>
      </p:sp>
    </p:spTree>
    <p:extLst>
      <p:ext uri="{BB962C8B-B14F-4D97-AF65-F5344CB8AC3E}">
        <p14:creationId xmlns:p14="http://schemas.microsoft.com/office/powerpoint/2010/main" val="249859417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松江駅構内に設置したカメラ図</a:t>
            </a:r>
            <a:endParaRPr kumimoji="1" lang="ja-JP" altLang="en-US" dirty="0"/>
          </a:p>
        </p:txBody>
      </p:sp>
      <p:pic>
        <p:nvPicPr>
          <p:cNvPr id="5" name="コンテンツ プレースホルダー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91029" y="2398963"/>
            <a:ext cx="8876462" cy="1758169"/>
          </a:xfrm>
        </p:spPr>
      </p:pic>
    </p:spTree>
    <p:extLst>
      <p:ext uri="{BB962C8B-B14F-4D97-AF65-F5344CB8AC3E}">
        <p14:creationId xmlns:p14="http://schemas.microsoft.com/office/powerpoint/2010/main" val="193298265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センサ</a:t>
            </a:r>
            <a:r>
              <a:rPr kumimoji="1" lang="en-US" altLang="ja-JP" dirty="0" smtClean="0"/>
              <a:t>6</a:t>
            </a:r>
            <a:r>
              <a:rPr kumimoji="1" lang="ja-JP" altLang="en-US" dirty="0" err="1" smtClean="0"/>
              <a:t>，</a:t>
            </a:r>
            <a:r>
              <a:rPr kumimoji="1" lang="en-US" altLang="ja-JP" dirty="0" smtClean="0"/>
              <a:t>7</a:t>
            </a:r>
            <a:r>
              <a:rPr kumimoji="1" lang="ja-JP" altLang="en-US" dirty="0" err="1" smtClean="0"/>
              <a:t>，</a:t>
            </a:r>
            <a:r>
              <a:rPr kumimoji="1" lang="en-US" altLang="ja-JP" dirty="0" smtClean="0"/>
              <a:t>8</a:t>
            </a:r>
            <a:r>
              <a:rPr kumimoji="1" lang="ja-JP" altLang="en-US" dirty="0" smtClean="0"/>
              <a:t>の</a:t>
            </a:r>
            <a:r>
              <a:rPr kumimoji="1" lang="en-US" altLang="ja-JP" dirty="0" smtClean="0"/>
              <a:t>in/out</a:t>
            </a:r>
            <a:r>
              <a:rPr kumimoji="1" lang="ja-JP" altLang="en-US" dirty="0" smtClean="0"/>
              <a:t>定義</a:t>
            </a:r>
            <a:endParaRPr kumimoji="1" lang="ja-JP" altLang="en-US" dirty="0"/>
          </a:p>
        </p:txBody>
      </p:sp>
      <p:sp>
        <p:nvSpPr>
          <p:cNvPr id="4" name="正方形/長方形 3"/>
          <p:cNvSpPr/>
          <p:nvPr/>
        </p:nvSpPr>
        <p:spPr>
          <a:xfrm>
            <a:off x="3127760" y="2683379"/>
            <a:ext cx="2324456" cy="232445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5" name="二方向矢印 4"/>
          <p:cNvSpPr/>
          <p:nvPr/>
        </p:nvSpPr>
        <p:spPr>
          <a:xfrm>
            <a:off x="2093718" y="1914258"/>
            <a:ext cx="2068083" cy="2068083"/>
          </a:xfrm>
          <a:prstGeom prst="leftUpArrow">
            <a:avLst>
              <a:gd name="adj1" fmla="val 12603"/>
              <a:gd name="adj2" fmla="val 18802"/>
              <a:gd name="adj3" fmla="val 22521"/>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sp>
        <p:nvSpPr>
          <p:cNvPr id="6" name="二方向矢印 5"/>
          <p:cNvSpPr/>
          <p:nvPr/>
        </p:nvSpPr>
        <p:spPr>
          <a:xfrm rot="5400000">
            <a:off x="4418174" y="1914258"/>
            <a:ext cx="2068083" cy="2068083"/>
          </a:xfrm>
          <a:prstGeom prst="leftUpArrow">
            <a:avLst>
              <a:gd name="adj1" fmla="val 12603"/>
              <a:gd name="adj2" fmla="val 18802"/>
              <a:gd name="adj3" fmla="val 22521"/>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7" name="左右矢印 6"/>
          <p:cNvSpPr/>
          <p:nvPr/>
        </p:nvSpPr>
        <p:spPr>
          <a:xfrm>
            <a:off x="2093718" y="4213076"/>
            <a:ext cx="4392539" cy="794759"/>
          </a:xfrm>
          <a:prstGeom prst="leftRightArrow">
            <a:avLst>
              <a:gd name="adj1" fmla="val 39247"/>
              <a:gd name="adj2" fmla="val 58602"/>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
        <p:nvSpPr>
          <p:cNvPr id="8" name="テキスト ボックス 7"/>
          <p:cNvSpPr txBox="1"/>
          <p:nvPr/>
        </p:nvSpPr>
        <p:spPr>
          <a:xfrm>
            <a:off x="3973793" y="1345032"/>
            <a:ext cx="2512464" cy="369332"/>
          </a:xfrm>
          <a:prstGeom prst="rect">
            <a:avLst/>
          </a:prstGeom>
          <a:noFill/>
        </p:spPr>
        <p:txBody>
          <a:bodyPr wrap="square" rtlCol="0">
            <a:spAutoFit/>
          </a:bodyPr>
          <a:lstStyle/>
          <a:p>
            <a:r>
              <a:rPr kumimoji="1" lang="en-US" altLang="ja-JP" dirty="0" smtClean="0"/>
              <a:t>out</a:t>
            </a:r>
            <a:endParaRPr kumimoji="1" lang="ja-JP" altLang="en-US" dirty="0"/>
          </a:p>
        </p:txBody>
      </p:sp>
      <p:sp>
        <p:nvSpPr>
          <p:cNvPr id="9" name="テキスト ボックス 8"/>
          <p:cNvSpPr txBox="1"/>
          <p:nvPr/>
        </p:nvSpPr>
        <p:spPr>
          <a:xfrm>
            <a:off x="6631536" y="3370385"/>
            <a:ext cx="658027" cy="369332"/>
          </a:xfrm>
          <a:prstGeom prst="rect">
            <a:avLst/>
          </a:prstGeom>
          <a:noFill/>
        </p:spPr>
        <p:txBody>
          <a:bodyPr wrap="square" rtlCol="0">
            <a:spAutoFit/>
          </a:bodyPr>
          <a:lstStyle/>
          <a:p>
            <a:r>
              <a:rPr kumimoji="1" lang="en-US" altLang="ja-JP" dirty="0" smtClean="0"/>
              <a:t>in</a:t>
            </a:r>
            <a:endParaRPr kumimoji="1" lang="ja-JP" altLang="en-US" dirty="0"/>
          </a:p>
        </p:txBody>
      </p:sp>
      <p:sp>
        <p:nvSpPr>
          <p:cNvPr id="10" name="テキスト ボックス 9"/>
          <p:cNvSpPr txBox="1"/>
          <p:nvPr/>
        </p:nvSpPr>
        <p:spPr>
          <a:xfrm>
            <a:off x="1435691" y="3370385"/>
            <a:ext cx="658027" cy="369332"/>
          </a:xfrm>
          <a:prstGeom prst="rect">
            <a:avLst/>
          </a:prstGeom>
          <a:noFill/>
        </p:spPr>
        <p:txBody>
          <a:bodyPr wrap="square" rtlCol="0">
            <a:spAutoFit/>
          </a:bodyPr>
          <a:lstStyle/>
          <a:p>
            <a:r>
              <a:rPr kumimoji="1" lang="en-US" altLang="ja-JP" dirty="0" smtClean="0"/>
              <a:t>in</a:t>
            </a:r>
            <a:endParaRPr kumimoji="1" lang="ja-JP" altLang="en-US" dirty="0"/>
          </a:p>
        </p:txBody>
      </p:sp>
      <p:sp>
        <p:nvSpPr>
          <p:cNvPr id="11" name="テキスト ボックス 10"/>
          <p:cNvSpPr txBox="1"/>
          <p:nvPr/>
        </p:nvSpPr>
        <p:spPr>
          <a:xfrm>
            <a:off x="1410052" y="4425789"/>
            <a:ext cx="658027" cy="369332"/>
          </a:xfrm>
          <a:prstGeom prst="rect">
            <a:avLst/>
          </a:prstGeom>
          <a:noFill/>
        </p:spPr>
        <p:txBody>
          <a:bodyPr wrap="square" rtlCol="0">
            <a:spAutoFit/>
          </a:bodyPr>
          <a:lstStyle/>
          <a:p>
            <a:r>
              <a:rPr kumimoji="1" lang="en-US" altLang="ja-JP" dirty="0" smtClean="0"/>
              <a:t>out</a:t>
            </a:r>
            <a:endParaRPr kumimoji="1" lang="ja-JP" altLang="en-US" dirty="0"/>
          </a:p>
        </p:txBody>
      </p:sp>
      <p:sp>
        <p:nvSpPr>
          <p:cNvPr id="12" name="テキスト ボックス 11"/>
          <p:cNvSpPr txBox="1"/>
          <p:nvPr/>
        </p:nvSpPr>
        <p:spPr>
          <a:xfrm>
            <a:off x="6631536" y="4425789"/>
            <a:ext cx="658027" cy="369332"/>
          </a:xfrm>
          <a:prstGeom prst="rect">
            <a:avLst/>
          </a:prstGeom>
          <a:noFill/>
        </p:spPr>
        <p:txBody>
          <a:bodyPr wrap="square" rtlCol="0">
            <a:spAutoFit/>
          </a:bodyPr>
          <a:lstStyle/>
          <a:p>
            <a:r>
              <a:rPr kumimoji="1" lang="en-US" altLang="ja-JP" dirty="0" smtClean="0"/>
              <a:t>in</a:t>
            </a:r>
            <a:endParaRPr kumimoji="1" lang="ja-JP" altLang="en-US" dirty="0"/>
          </a:p>
        </p:txBody>
      </p:sp>
      <p:sp>
        <p:nvSpPr>
          <p:cNvPr id="13" name="テキスト ボックス 12"/>
          <p:cNvSpPr txBox="1"/>
          <p:nvPr/>
        </p:nvSpPr>
        <p:spPr>
          <a:xfrm>
            <a:off x="3302947" y="3078896"/>
            <a:ext cx="658027" cy="369332"/>
          </a:xfrm>
          <a:prstGeom prst="rect">
            <a:avLst/>
          </a:prstGeom>
          <a:noFill/>
        </p:spPr>
        <p:txBody>
          <a:bodyPr wrap="square" rtlCol="0">
            <a:spAutoFit/>
          </a:bodyPr>
          <a:lstStyle/>
          <a:p>
            <a:r>
              <a:rPr kumimoji="1" lang="en-US" altLang="ja-JP" dirty="0" smtClean="0"/>
              <a:t>6</a:t>
            </a:r>
            <a:endParaRPr kumimoji="1" lang="ja-JP" altLang="en-US" dirty="0"/>
          </a:p>
        </p:txBody>
      </p:sp>
      <p:sp>
        <p:nvSpPr>
          <p:cNvPr id="15" name="テキスト ボックス 14"/>
          <p:cNvSpPr txBox="1"/>
          <p:nvPr/>
        </p:nvSpPr>
        <p:spPr>
          <a:xfrm>
            <a:off x="4999286" y="3078896"/>
            <a:ext cx="658027" cy="369332"/>
          </a:xfrm>
          <a:prstGeom prst="rect">
            <a:avLst/>
          </a:prstGeom>
          <a:noFill/>
        </p:spPr>
        <p:txBody>
          <a:bodyPr wrap="square" rtlCol="0">
            <a:spAutoFit/>
          </a:bodyPr>
          <a:lstStyle/>
          <a:p>
            <a:r>
              <a:rPr lang="en-US" altLang="ja-JP" dirty="0"/>
              <a:t>7</a:t>
            </a:r>
            <a:endParaRPr kumimoji="1" lang="ja-JP" altLang="en-US" dirty="0"/>
          </a:p>
        </p:txBody>
      </p:sp>
      <p:sp>
        <p:nvSpPr>
          <p:cNvPr id="17" name="テキスト ボックス 16"/>
          <p:cNvSpPr txBox="1"/>
          <p:nvPr/>
        </p:nvSpPr>
        <p:spPr>
          <a:xfrm>
            <a:off x="4089160" y="4075959"/>
            <a:ext cx="658027" cy="369332"/>
          </a:xfrm>
          <a:prstGeom prst="rect">
            <a:avLst/>
          </a:prstGeom>
          <a:noFill/>
        </p:spPr>
        <p:txBody>
          <a:bodyPr wrap="square" rtlCol="0">
            <a:spAutoFit/>
          </a:bodyPr>
          <a:lstStyle/>
          <a:p>
            <a:r>
              <a:rPr lang="en-US" altLang="ja-JP" dirty="0" smtClean="0"/>
              <a:t>8</a:t>
            </a:r>
            <a:endParaRPr kumimoji="1" lang="ja-JP" altLang="en-US" dirty="0"/>
          </a:p>
        </p:txBody>
      </p:sp>
    </p:spTree>
    <p:extLst>
      <p:ext uri="{BB962C8B-B14F-4D97-AF65-F5344CB8AC3E}">
        <p14:creationId xmlns:p14="http://schemas.microsoft.com/office/powerpoint/2010/main" val="34701727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フローチャート: 順次アクセス記憶 57"/>
          <p:cNvSpPr/>
          <p:nvPr/>
        </p:nvSpPr>
        <p:spPr>
          <a:xfrm>
            <a:off x="1051621" y="1858170"/>
            <a:ext cx="1090170" cy="1077782"/>
          </a:xfrm>
          <a:prstGeom prst="flowChartMagneticTape">
            <a:avLst/>
          </a:prstGeom>
          <a:ln w="38100">
            <a:solidFill>
              <a:schemeClr val="tx1">
                <a:lumMod val="65000"/>
                <a:lumOff val="3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60" name="テキスト ボックス 59"/>
          <p:cNvSpPr txBox="1"/>
          <p:nvPr/>
        </p:nvSpPr>
        <p:spPr>
          <a:xfrm>
            <a:off x="1033795" y="2212395"/>
            <a:ext cx="1107996" cy="369332"/>
          </a:xfrm>
          <a:prstGeom prst="rect">
            <a:avLst/>
          </a:prstGeom>
          <a:noFill/>
        </p:spPr>
        <p:txBody>
          <a:bodyPr wrap="none" rtlCol="0">
            <a:spAutoFit/>
          </a:bodyPr>
          <a:lstStyle/>
          <a:p>
            <a:pPr algn="ctr"/>
            <a:r>
              <a:rPr kumimoji="1" lang="ja-JP" altLang="en-US" b="1" dirty="0" smtClean="0"/>
              <a:t>サービス</a:t>
            </a:r>
            <a:endParaRPr kumimoji="1" lang="en-US" altLang="ja-JP" b="1" dirty="0" smtClean="0"/>
          </a:p>
        </p:txBody>
      </p:sp>
      <p:pic>
        <p:nvPicPr>
          <p:cNvPr id="61" name="図 60"/>
          <p:cNvPicPr>
            <a:picLocks noChangeAspect="1"/>
          </p:cNvPicPr>
          <p:nvPr/>
        </p:nvPicPr>
        <p:blipFill>
          <a:blip r:embed="rId2"/>
          <a:stretch>
            <a:fillRect/>
          </a:stretch>
        </p:blipFill>
        <p:spPr>
          <a:xfrm>
            <a:off x="740589" y="3637446"/>
            <a:ext cx="769758" cy="769758"/>
          </a:xfrm>
          <a:prstGeom prst="rect">
            <a:avLst/>
          </a:prstGeom>
        </p:spPr>
      </p:pic>
      <p:pic>
        <p:nvPicPr>
          <p:cNvPr id="62" name="図 61"/>
          <p:cNvPicPr>
            <a:picLocks noChangeAspect="1"/>
          </p:cNvPicPr>
          <p:nvPr/>
        </p:nvPicPr>
        <p:blipFill>
          <a:blip r:embed="rId3"/>
          <a:stretch>
            <a:fillRect/>
          </a:stretch>
        </p:blipFill>
        <p:spPr>
          <a:xfrm>
            <a:off x="1759812" y="3631624"/>
            <a:ext cx="899092" cy="833835"/>
          </a:xfrm>
          <a:prstGeom prst="rect">
            <a:avLst/>
          </a:prstGeom>
        </p:spPr>
      </p:pic>
      <p:cxnSp>
        <p:nvCxnSpPr>
          <p:cNvPr id="63" name="直線矢印コネクタ 62"/>
          <p:cNvCxnSpPr>
            <a:stCxn id="61" idx="0"/>
          </p:cNvCxnSpPr>
          <p:nvPr/>
        </p:nvCxnSpPr>
        <p:spPr>
          <a:xfrm flipV="1">
            <a:off x="1125468" y="2946144"/>
            <a:ext cx="488169" cy="691302"/>
          </a:xfrm>
          <a:prstGeom prst="straightConnector1">
            <a:avLst/>
          </a:prstGeom>
          <a:ln w="635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4" name="直線矢印コネクタ 63"/>
          <p:cNvCxnSpPr/>
          <p:nvPr/>
        </p:nvCxnSpPr>
        <p:spPr>
          <a:xfrm flipH="1" flipV="1">
            <a:off x="1669076" y="2935952"/>
            <a:ext cx="411410" cy="695672"/>
          </a:xfrm>
          <a:prstGeom prst="straightConnector1">
            <a:avLst/>
          </a:prstGeom>
          <a:ln w="635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5" name="フローチャート: 順次アクセス記憶 64"/>
          <p:cNvSpPr/>
          <p:nvPr/>
        </p:nvSpPr>
        <p:spPr>
          <a:xfrm>
            <a:off x="5074464" y="1837044"/>
            <a:ext cx="1090170" cy="1077782"/>
          </a:xfrm>
          <a:prstGeom prst="flowChartMagneticTape">
            <a:avLst/>
          </a:prstGeom>
          <a:ln w="38100">
            <a:solidFill>
              <a:schemeClr val="tx1">
                <a:lumMod val="65000"/>
                <a:lumOff val="3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66" name="テキスト ボックス 65"/>
          <p:cNvSpPr txBox="1"/>
          <p:nvPr/>
        </p:nvSpPr>
        <p:spPr>
          <a:xfrm>
            <a:off x="5056638" y="2191269"/>
            <a:ext cx="1107996" cy="646331"/>
          </a:xfrm>
          <a:prstGeom prst="rect">
            <a:avLst/>
          </a:prstGeom>
          <a:noFill/>
        </p:spPr>
        <p:txBody>
          <a:bodyPr wrap="none" rtlCol="0">
            <a:spAutoFit/>
          </a:bodyPr>
          <a:lstStyle/>
          <a:p>
            <a:pPr algn="ctr"/>
            <a:r>
              <a:rPr kumimoji="1" lang="ja-JP" altLang="en-US" b="1" dirty="0" smtClean="0"/>
              <a:t>サービス</a:t>
            </a:r>
            <a:endParaRPr kumimoji="1" lang="en-US" altLang="ja-JP" b="1" dirty="0" smtClean="0"/>
          </a:p>
          <a:p>
            <a:pPr algn="ctr"/>
            <a:r>
              <a:rPr kumimoji="1" lang="en-US" altLang="ja-JP" b="1" dirty="0" smtClean="0"/>
              <a:t>B</a:t>
            </a:r>
            <a:endParaRPr kumimoji="1" lang="ja-JP" altLang="en-US" b="1" dirty="0"/>
          </a:p>
        </p:txBody>
      </p:sp>
      <p:sp>
        <p:nvSpPr>
          <p:cNvPr id="67" name="フローチャート: 順次アクセス記憶 66"/>
          <p:cNvSpPr/>
          <p:nvPr/>
        </p:nvSpPr>
        <p:spPr>
          <a:xfrm>
            <a:off x="3512364" y="1837044"/>
            <a:ext cx="1090170" cy="1077782"/>
          </a:xfrm>
          <a:prstGeom prst="flowChartMagneticTape">
            <a:avLst/>
          </a:prstGeom>
          <a:ln w="38100">
            <a:solidFill>
              <a:schemeClr val="tx1">
                <a:lumMod val="65000"/>
                <a:lumOff val="3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68" name="テキスト ボックス 67"/>
          <p:cNvSpPr txBox="1"/>
          <p:nvPr/>
        </p:nvSpPr>
        <p:spPr>
          <a:xfrm>
            <a:off x="3494538" y="2191269"/>
            <a:ext cx="1107996" cy="646331"/>
          </a:xfrm>
          <a:prstGeom prst="rect">
            <a:avLst/>
          </a:prstGeom>
          <a:noFill/>
        </p:spPr>
        <p:txBody>
          <a:bodyPr wrap="none" rtlCol="0">
            <a:spAutoFit/>
          </a:bodyPr>
          <a:lstStyle/>
          <a:p>
            <a:pPr algn="ctr"/>
            <a:r>
              <a:rPr kumimoji="1" lang="ja-JP" altLang="en-US" b="1" dirty="0" smtClean="0"/>
              <a:t>サービス</a:t>
            </a:r>
            <a:endParaRPr kumimoji="1" lang="en-US" altLang="ja-JP" b="1" dirty="0" smtClean="0"/>
          </a:p>
          <a:p>
            <a:pPr algn="ctr"/>
            <a:r>
              <a:rPr kumimoji="1" lang="en-US" altLang="ja-JP" b="1" dirty="0" smtClean="0"/>
              <a:t>A</a:t>
            </a:r>
            <a:endParaRPr kumimoji="1" lang="ja-JP" altLang="en-US" b="1" dirty="0"/>
          </a:p>
        </p:txBody>
      </p:sp>
      <p:pic>
        <p:nvPicPr>
          <p:cNvPr id="69" name="図 68"/>
          <p:cNvPicPr>
            <a:picLocks noChangeAspect="1"/>
          </p:cNvPicPr>
          <p:nvPr/>
        </p:nvPicPr>
        <p:blipFill>
          <a:blip r:embed="rId2"/>
          <a:stretch>
            <a:fillRect/>
          </a:stretch>
        </p:blipFill>
        <p:spPr>
          <a:xfrm>
            <a:off x="3349716" y="3743326"/>
            <a:ext cx="769758" cy="769758"/>
          </a:xfrm>
          <a:prstGeom prst="rect">
            <a:avLst/>
          </a:prstGeom>
        </p:spPr>
      </p:pic>
      <p:pic>
        <p:nvPicPr>
          <p:cNvPr id="70" name="図 69"/>
          <p:cNvPicPr>
            <a:picLocks noChangeAspect="1"/>
          </p:cNvPicPr>
          <p:nvPr/>
        </p:nvPicPr>
        <p:blipFill>
          <a:blip r:embed="rId4">
            <a:duotone>
              <a:prstClr val="black"/>
              <a:schemeClr val="accent6">
                <a:tint val="45000"/>
                <a:satMod val="400000"/>
              </a:schemeClr>
            </a:duotone>
          </a:blip>
          <a:stretch>
            <a:fillRect/>
          </a:stretch>
        </p:blipFill>
        <p:spPr>
          <a:xfrm>
            <a:off x="4256527" y="3802712"/>
            <a:ext cx="798237" cy="692685"/>
          </a:xfrm>
          <a:prstGeom prst="rect">
            <a:avLst/>
          </a:prstGeom>
        </p:spPr>
      </p:pic>
      <p:pic>
        <p:nvPicPr>
          <p:cNvPr id="71" name="図 70"/>
          <p:cNvPicPr>
            <a:picLocks noChangeAspect="1"/>
          </p:cNvPicPr>
          <p:nvPr/>
        </p:nvPicPr>
        <p:blipFill>
          <a:blip r:embed="rId3"/>
          <a:stretch>
            <a:fillRect/>
          </a:stretch>
        </p:blipFill>
        <p:spPr>
          <a:xfrm>
            <a:off x="5008447" y="3711287"/>
            <a:ext cx="899092" cy="833835"/>
          </a:xfrm>
          <a:prstGeom prst="rect">
            <a:avLst/>
          </a:prstGeom>
        </p:spPr>
      </p:pic>
      <p:pic>
        <p:nvPicPr>
          <p:cNvPr id="72" name="図 71"/>
          <p:cNvPicPr>
            <a:picLocks noChangeAspect="1"/>
          </p:cNvPicPr>
          <p:nvPr/>
        </p:nvPicPr>
        <p:blipFill>
          <a:blip r:embed="rId2"/>
          <a:stretch>
            <a:fillRect/>
          </a:stretch>
        </p:blipFill>
        <p:spPr>
          <a:xfrm>
            <a:off x="5806684" y="3775364"/>
            <a:ext cx="769758" cy="769758"/>
          </a:xfrm>
          <a:prstGeom prst="rect">
            <a:avLst/>
          </a:prstGeom>
        </p:spPr>
      </p:pic>
      <p:pic>
        <p:nvPicPr>
          <p:cNvPr id="73" name="図 72"/>
          <p:cNvPicPr>
            <a:picLocks noChangeAspect="1"/>
          </p:cNvPicPr>
          <p:nvPr/>
        </p:nvPicPr>
        <p:blipFill>
          <a:blip r:embed="rId4">
            <a:duotone>
              <a:prstClr val="black"/>
              <a:schemeClr val="accent4">
                <a:tint val="45000"/>
                <a:satMod val="400000"/>
              </a:schemeClr>
            </a:duotone>
          </a:blip>
          <a:stretch>
            <a:fillRect/>
          </a:stretch>
        </p:blipFill>
        <p:spPr>
          <a:xfrm>
            <a:off x="6659459" y="3808084"/>
            <a:ext cx="792046" cy="687313"/>
          </a:xfrm>
          <a:prstGeom prst="rect">
            <a:avLst/>
          </a:prstGeom>
        </p:spPr>
      </p:pic>
      <p:pic>
        <p:nvPicPr>
          <p:cNvPr id="74" name="図 73"/>
          <p:cNvPicPr>
            <a:picLocks noChangeAspect="1"/>
          </p:cNvPicPr>
          <p:nvPr/>
        </p:nvPicPr>
        <p:blipFill>
          <a:blip r:embed="rId5"/>
          <a:stretch>
            <a:fillRect/>
          </a:stretch>
        </p:blipFill>
        <p:spPr>
          <a:xfrm>
            <a:off x="7602950" y="3904578"/>
            <a:ext cx="530398" cy="560881"/>
          </a:xfrm>
          <a:prstGeom prst="rect">
            <a:avLst/>
          </a:prstGeom>
        </p:spPr>
      </p:pic>
      <p:sp>
        <p:nvSpPr>
          <p:cNvPr id="75" name="角丸四角形 74"/>
          <p:cNvSpPr/>
          <p:nvPr/>
        </p:nvSpPr>
        <p:spPr>
          <a:xfrm>
            <a:off x="3114675" y="3663663"/>
            <a:ext cx="5276850" cy="975012"/>
          </a:xfrm>
          <a:prstGeom prst="roundRect">
            <a:avLst/>
          </a:prstGeom>
          <a:noFill/>
          <a:ln w="381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6" name="直線矢印コネクタ 75"/>
          <p:cNvCxnSpPr>
            <a:endCxn id="67" idx="2"/>
          </p:cNvCxnSpPr>
          <p:nvPr/>
        </p:nvCxnSpPr>
        <p:spPr>
          <a:xfrm flipV="1">
            <a:off x="4048536" y="2914826"/>
            <a:ext cx="8913" cy="772898"/>
          </a:xfrm>
          <a:prstGeom prst="straightConnector1">
            <a:avLst/>
          </a:prstGeom>
          <a:ln w="635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7" name="直線矢印コネクタ 76"/>
          <p:cNvCxnSpPr/>
          <p:nvPr/>
        </p:nvCxnSpPr>
        <p:spPr>
          <a:xfrm flipV="1">
            <a:off x="5669122" y="2930845"/>
            <a:ext cx="8913" cy="772898"/>
          </a:xfrm>
          <a:prstGeom prst="straightConnector1">
            <a:avLst/>
          </a:prstGeom>
          <a:ln w="635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8" name="正方形/長方形 77"/>
          <p:cNvSpPr/>
          <p:nvPr/>
        </p:nvSpPr>
        <p:spPr>
          <a:xfrm>
            <a:off x="419112" y="1314449"/>
            <a:ext cx="2476500" cy="375763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9" name="正方形/長方形 78"/>
          <p:cNvSpPr/>
          <p:nvPr/>
        </p:nvSpPr>
        <p:spPr>
          <a:xfrm>
            <a:off x="3007559" y="1323975"/>
            <a:ext cx="5479216" cy="374811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0" name="角丸四角形 79"/>
          <p:cNvSpPr/>
          <p:nvPr/>
        </p:nvSpPr>
        <p:spPr>
          <a:xfrm>
            <a:off x="523018" y="1028700"/>
            <a:ext cx="2257437" cy="512274"/>
          </a:xfrm>
          <a:prstGeom prst="roundRect">
            <a:avLst/>
          </a:prstGeom>
          <a:solidFill>
            <a:schemeClr val="tx1">
              <a:lumMod val="65000"/>
              <a:lumOff val="3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kumimoji="1" lang="ja-JP" altLang="en-US" sz="2400" b="1" dirty="0" smtClean="0"/>
              <a:t>クローズな</a:t>
            </a:r>
            <a:r>
              <a:rPr kumimoji="1" lang="en-US" altLang="ja-JP" sz="2400" b="1" dirty="0" err="1" smtClean="0"/>
              <a:t>IoT</a:t>
            </a:r>
            <a:endParaRPr kumimoji="1" lang="ja-JP" altLang="en-US" sz="2400" b="1" dirty="0"/>
          </a:p>
        </p:txBody>
      </p:sp>
      <p:sp>
        <p:nvSpPr>
          <p:cNvPr id="81" name="角丸四角形 80"/>
          <p:cNvSpPr/>
          <p:nvPr/>
        </p:nvSpPr>
        <p:spPr>
          <a:xfrm>
            <a:off x="4534056" y="1028700"/>
            <a:ext cx="2257437" cy="512274"/>
          </a:xfrm>
          <a:prstGeom prst="roundRect">
            <a:avLst/>
          </a:prstGeom>
          <a:solidFill>
            <a:schemeClr val="tx1">
              <a:lumMod val="65000"/>
              <a:lumOff val="3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kumimoji="1" lang="ja-JP" altLang="en-US" sz="2400" b="1" dirty="0" smtClean="0"/>
              <a:t>オープンな</a:t>
            </a:r>
            <a:r>
              <a:rPr kumimoji="1" lang="en-US" altLang="ja-JP" sz="2400" b="1" dirty="0" err="1" smtClean="0"/>
              <a:t>IoT</a:t>
            </a:r>
            <a:endParaRPr kumimoji="1" lang="ja-JP" altLang="en-US" sz="2400" b="1" dirty="0"/>
          </a:p>
        </p:txBody>
      </p:sp>
      <p:sp>
        <p:nvSpPr>
          <p:cNvPr id="82" name="フローチャート: 順次アクセス記憶 81"/>
          <p:cNvSpPr/>
          <p:nvPr/>
        </p:nvSpPr>
        <p:spPr>
          <a:xfrm>
            <a:off x="6618510" y="1848947"/>
            <a:ext cx="1090170" cy="1077782"/>
          </a:xfrm>
          <a:prstGeom prst="flowChartMagneticTape">
            <a:avLst/>
          </a:prstGeom>
          <a:ln w="38100">
            <a:solidFill>
              <a:schemeClr val="tx1">
                <a:lumMod val="65000"/>
                <a:lumOff val="3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83" name="テキスト ボックス 82"/>
          <p:cNvSpPr txBox="1"/>
          <p:nvPr/>
        </p:nvSpPr>
        <p:spPr>
          <a:xfrm>
            <a:off x="6600684" y="2203172"/>
            <a:ext cx="1107996" cy="646331"/>
          </a:xfrm>
          <a:prstGeom prst="rect">
            <a:avLst/>
          </a:prstGeom>
          <a:noFill/>
        </p:spPr>
        <p:txBody>
          <a:bodyPr wrap="none" rtlCol="0">
            <a:spAutoFit/>
          </a:bodyPr>
          <a:lstStyle/>
          <a:p>
            <a:pPr algn="ctr"/>
            <a:r>
              <a:rPr kumimoji="1" lang="ja-JP" altLang="en-US" b="1" dirty="0" smtClean="0"/>
              <a:t>サービス</a:t>
            </a:r>
            <a:endParaRPr kumimoji="1" lang="en-US" altLang="ja-JP" b="1" dirty="0" smtClean="0"/>
          </a:p>
          <a:p>
            <a:pPr algn="ctr"/>
            <a:r>
              <a:rPr kumimoji="1" lang="en-US" altLang="ja-JP" b="1" dirty="0" smtClean="0"/>
              <a:t>C</a:t>
            </a:r>
            <a:endParaRPr kumimoji="1" lang="ja-JP" altLang="en-US" b="1" dirty="0"/>
          </a:p>
        </p:txBody>
      </p:sp>
      <p:cxnSp>
        <p:nvCxnSpPr>
          <p:cNvPr id="84" name="直線矢印コネクタ 83"/>
          <p:cNvCxnSpPr/>
          <p:nvPr/>
        </p:nvCxnSpPr>
        <p:spPr>
          <a:xfrm flipV="1">
            <a:off x="7213168" y="2942748"/>
            <a:ext cx="8913" cy="772898"/>
          </a:xfrm>
          <a:prstGeom prst="straightConnector1">
            <a:avLst/>
          </a:prstGeom>
          <a:ln w="635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5" name="テキスト ボックス 84"/>
          <p:cNvSpPr txBox="1"/>
          <p:nvPr/>
        </p:nvSpPr>
        <p:spPr>
          <a:xfrm>
            <a:off x="756370" y="4443840"/>
            <a:ext cx="1800493" cy="646331"/>
          </a:xfrm>
          <a:prstGeom prst="rect">
            <a:avLst/>
          </a:prstGeom>
          <a:noFill/>
        </p:spPr>
        <p:txBody>
          <a:bodyPr wrap="none" rtlCol="0">
            <a:spAutoFit/>
          </a:bodyPr>
          <a:lstStyle/>
          <a:p>
            <a:pPr algn="ctr"/>
            <a:r>
              <a:rPr kumimoji="1" lang="ja-JP" altLang="en-US" dirty="0" smtClean="0"/>
              <a:t>サービス専用の</a:t>
            </a:r>
            <a:endParaRPr kumimoji="1" lang="en-US" altLang="ja-JP" dirty="0" smtClean="0"/>
          </a:p>
          <a:p>
            <a:pPr algn="ctr"/>
            <a:r>
              <a:rPr kumimoji="1" lang="en-US" altLang="ja-JP" dirty="0" err="1" smtClean="0"/>
              <a:t>IoT</a:t>
            </a:r>
            <a:r>
              <a:rPr kumimoji="1" lang="ja-JP" altLang="en-US" dirty="0" smtClean="0"/>
              <a:t>機器</a:t>
            </a:r>
            <a:endParaRPr kumimoji="1" lang="ja-JP" altLang="en-US" dirty="0"/>
          </a:p>
        </p:txBody>
      </p:sp>
      <p:sp>
        <p:nvSpPr>
          <p:cNvPr id="86" name="テキスト ボックス 85"/>
          <p:cNvSpPr txBox="1"/>
          <p:nvPr/>
        </p:nvSpPr>
        <p:spPr>
          <a:xfrm>
            <a:off x="3588712" y="4674178"/>
            <a:ext cx="4169731" cy="369332"/>
          </a:xfrm>
          <a:prstGeom prst="rect">
            <a:avLst/>
          </a:prstGeom>
          <a:noFill/>
        </p:spPr>
        <p:txBody>
          <a:bodyPr wrap="none" rtlCol="0">
            <a:spAutoFit/>
          </a:bodyPr>
          <a:lstStyle/>
          <a:p>
            <a:r>
              <a:rPr kumimoji="1" lang="ja-JP" altLang="en-US" dirty="0" smtClean="0"/>
              <a:t>サービス問わず相互利用できる</a:t>
            </a:r>
            <a:r>
              <a:rPr kumimoji="1" lang="en-US" altLang="ja-JP" dirty="0" err="1" smtClean="0"/>
              <a:t>IoT</a:t>
            </a:r>
            <a:r>
              <a:rPr kumimoji="1" lang="ja-JP" altLang="en-US" dirty="0" smtClean="0"/>
              <a:t>機器</a:t>
            </a:r>
            <a:endParaRPr kumimoji="1" lang="ja-JP" altLang="en-US" dirty="0"/>
          </a:p>
        </p:txBody>
      </p:sp>
      <p:sp>
        <p:nvSpPr>
          <p:cNvPr id="30" name="タイトル 1"/>
          <p:cNvSpPr>
            <a:spLocks noGrp="1"/>
          </p:cNvSpPr>
          <p:nvPr>
            <p:ph type="title"/>
          </p:nvPr>
        </p:nvSpPr>
        <p:spPr>
          <a:xfrm>
            <a:off x="258998" y="127508"/>
            <a:ext cx="7627701" cy="660433"/>
          </a:xfrm>
        </p:spPr>
        <p:txBody>
          <a:bodyPr/>
          <a:lstStyle/>
          <a:p>
            <a:r>
              <a:rPr lang="ja-JP" altLang="en-US" dirty="0" smtClean="0"/>
              <a:t>オープン</a:t>
            </a:r>
            <a:r>
              <a:rPr lang="en-US" altLang="ja-JP" dirty="0" err="1" smtClean="0"/>
              <a:t>IoT</a:t>
            </a:r>
            <a:r>
              <a:rPr lang="ja-JP" altLang="en-US" dirty="0" smtClean="0"/>
              <a:t>について</a:t>
            </a:r>
            <a:endParaRPr kumimoji="1" lang="ja-JP" altLang="en-US" dirty="0"/>
          </a:p>
        </p:txBody>
      </p:sp>
      <p:sp>
        <p:nvSpPr>
          <p:cNvPr id="31" name="テキスト ボックス 30"/>
          <p:cNvSpPr txBox="1"/>
          <p:nvPr/>
        </p:nvSpPr>
        <p:spPr>
          <a:xfrm>
            <a:off x="825377" y="5445069"/>
            <a:ext cx="6933066" cy="646331"/>
          </a:xfrm>
          <a:prstGeom prst="rect">
            <a:avLst/>
          </a:prstGeom>
          <a:noFill/>
        </p:spPr>
        <p:txBody>
          <a:bodyPr wrap="square" rtlCol="0">
            <a:spAutoFit/>
          </a:bodyPr>
          <a:lstStyle/>
          <a:p>
            <a:r>
              <a:rPr kumimoji="1" lang="en-US" altLang="ja-JP" dirty="0" err="1" smtClean="0"/>
              <a:t>IoT</a:t>
            </a:r>
            <a:r>
              <a:rPr kumimoji="1" lang="ja-JP" altLang="en-US" dirty="0" smtClean="0"/>
              <a:t>機器の整備などを考えると相互利用できるように発展すると考えられる</a:t>
            </a:r>
            <a:r>
              <a:rPr kumimoji="1" lang="en-US" altLang="ja-JP" dirty="0" smtClean="0"/>
              <a:t>(</a:t>
            </a:r>
            <a:r>
              <a:rPr kumimoji="1" lang="ja-JP" altLang="en-US" dirty="0" smtClean="0"/>
              <a:t>坂村先生</a:t>
            </a:r>
            <a:r>
              <a:rPr kumimoji="1" lang="en-US" altLang="ja-JP" dirty="0" smtClean="0"/>
              <a:t>)</a:t>
            </a:r>
            <a:endParaRPr kumimoji="1" lang="ja-JP" altLang="en-US" dirty="0"/>
          </a:p>
        </p:txBody>
      </p:sp>
    </p:spTree>
    <p:extLst>
      <p:ext uri="{BB962C8B-B14F-4D97-AF65-F5344CB8AC3E}">
        <p14:creationId xmlns:p14="http://schemas.microsoft.com/office/powerpoint/2010/main" val="327946817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258998" y="240704"/>
            <a:ext cx="8885002" cy="660433"/>
          </a:xfrm>
        </p:spPr>
        <p:txBody>
          <a:bodyPr>
            <a:normAutofit fontScale="90000"/>
          </a:bodyPr>
          <a:lstStyle/>
          <a:p>
            <a:r>
              <a:rPr lang="ja-JP" altLang="en-US" dirty="0"/>
              <a:t>登校時人流センサ毎の非対象者の総データ量</a:t>
            </a:r>
            <a:r>
              <a:rPr lang="en-US" altLang="ja-JP" dirty="0"/>
              <a:t>(</a:t>
            </a:r>
            <a:r>
              <a:rPr lang="ja-JP" altLang="en-US" dirty="0"/>
              <a:t>切り上げ</a:t>
            </a:r>
            <a:r>
              <a:rPr lang="en-US" altLang="ja-JP" dirty="0"/>
              <a:t>)</a:t>
            </a:r>
            <a:endParaRPr lang="ja-JP" altLang="en-US" dirty="0"/>
          </a:p>
        </p:txBody>
      </p:sp>
      <p:graphicFrame>
        <p:nvGraphicFramePr>
          <p:cNvPr id="10" name="表 9"/>
          <p:cNvGraphicFramePr>
            <a:graphicFrameLocks noGrp="1"/>
          </p:cNvGraphicFramePr>
          <p:nvPr>
            <p:extLst>
              <p:ext uri="{D42A27DB-BD31-4B8C-83A1-F6EECF244321}">
                <p14:modId xmlns:p14="http://schemas.microsoft.com/office/powerpoint/2010/main" val="4134808881"/>
              </p:ext>
            </p:extLst>
          </p:nvPr>
        </p:nvGraphicFramePr>
        <p:xfrm>
          <a:off x="811827" y="1301187"/>
          <a:ext cx="7580144" cy="4903064"/>
        </p:xfrm>
        <a:graphic>
          <a:graphicData uri="http://schemas.openxmlformats.org/drawingml/2006/table">
            <a:tbl>
              <a:tblPr firstRow="1" firstCol="1" bandRow="1"/>
              <a:tblGrid>
                <a:gridCol w="2144137">
                  <a:extLst>
                    <a:ext uri="{9D8B030D-6E8A-4147-A177-3AD203B41FA5}">
                      <a16:colId xmlns:a16="http://schemas.microsoft.com/office/drawing/2014/main" val="20000"/>
                    </a:ext>
                  </a:extLst>
                </a:gridCol>
                <a:gridCol w="1086521">
                  <a:extLst>
                    <a:ext uri="{9D8B030D-6E8A-4147-A177-3AD203B41FA5}">
                      <a16:colId xmlns:a16="http://schemas.microsoft.com/office/drawing/2014/main" val="20001"/>
                    </a:ext>
                  </a:extLst>
                </a:gridCol>
                <a:gridCol w="1086521">
                  <a:extLst>
                    <a:ext uri="{9D8B030D-6E8A-4147-A177-3AD203B41FA5}">
                      <a16:colId xmlns:a16="http://schemas.microsoft.com/office/drawing/2014/main" val="20002"/>
                    </a:ext>
                  </a:extLst>
                </a:gridCol>
                <a:gridCol w="1088222">
                  <a:extLst>
                    <a:ext uri="{9D8B030D-6E8A-4147-A177-3AD203B41FA5}">
                      <a16:colId xmlns:a16="http://schemas.microsoft.com/office/drawing/2014/main" val="20003"/>
                    </a:ext>
                  </a:extLst>
                </a:gridCol>
                <a:gridCol w="1086521">
                  <a:extLst>
                    <a:ext uri="{9D8B030D-6E8A-4147-A177-3AD203B41FA5}">
                      <a16:colId xmlns:a16="http://schemas.microsoft.com/office/drawing/2014/main" val="20004"/>
                    </a:ext>
                  </a:extLst>
                </a:gridCol>
                <a:gridCol w="1088222">
                  <a:extLst>
                    <a:ext uri="{9D8B030D-6E8A-4147-A177-3AD203B41FA5}">
                      <a16:colId xmlns:a16="http://schemas.microsoft.com/office/drawing/2014/main" val="20005"/>
                    </a:ext>
                  </a:extLst>
                </a:gridCol>
              </a:tblGrid>
              <a:tr h="612883">
                <a:tc>
                  <a:txBody>
                    <a:bodyPr/>
                    <a:lstStyle/>
                    <a:p>
                      <a:pPr indent="0" algn="ctr">
                        <a:lnSpc>
                          <a:spcPct val="100000"/>
                        </a:lnSpc>
                        <a:spcAft>
                          <a:spcPts val="0"/>
                        </a:spcAft>
                      </a:pPr>
                      <a:r>
                        <a:rPr lang="ja-JP" sz="2000" dirty="0">
                          <a:solidFill>
                            <a:schemeClr val="bg1"/>
                          </a:solidFill>
                          <a:effectLst/>
                          <a:latin typeface="Times New Roman" panose="02020603050405020304" pitchFamily="18" charset="0"/>
                          <a:ea typeface="ＭＳ 明朝" panose="02020609040205080304" pitchFamily="17" charset="-128"/>
                          <a:cs typeface="Times New Roman" panose="02020603050405020304" pitchFamily="18" charset="0"/>
                        </a:rPr>
                        <a:t>センサ番号</a:t>
                      </a:r>
                    </a:p>
                  </a:txBody>
                  <a:tcPr marL="68580" marR="68580" marT="0" marB="0" anchor="ctr">
                    <a:lnL w="381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9050" cap="flat" cmpd="sng" algn="ctr">
                      <a:solidFill>
                        <a:schemeClr val="tx1"/>
                      </a:solidFill>
                      <a:prstDash val="sysDot"/>
                      <a:round/>
                      <a:headEnd type="none" w="med" len="med"/>
                      <a:tailEnd type="none" w="med" len="med"/>
                    </a:lnB>
                    <a:solidFill>
                      <a:srgbClr val="0070C0"/>
                    </a:solidFill>
                  </a:tcPr>
                </a:tc>
                <a:tc>
                  <a:txBody>
                    <a:bodyPr/>
                    <a:lstStyle/>
                    <a:p>
                      <a:pPr indent="0" algn="ctr">
                        <a:lnSpc>
                          <a:spcPts val="1200"/>
                        </a:lnSpc>
                        <a:spcAft>
                          <a:spcPts val="0"/>
                        </a:spcAft>
                      </a:pPr>
                      <a:r>
                        <a:rPr lang="en-US" sz="2000" dirty="0">
                          <a:solidFill>
                            <a:schemeClr val="bg1"/>
                          </a:solidFill>
                          <a:effectLst/>
                          <a:latin typeface="Times New Roman" panose="02020603050405020304" pitchFamily="18" charset="0"/>
                          <a:ea typeface="ＭＳ 明朝" panose="02020609040205080304" pitchFamily="17" charset="-128"/>
                          <a:cs typeface="Times New Roman" panose="02020603050405020304" pitchFamily="18" charset="0"/>
                        </a:rPr>
                        <a:t>1</a:t>
                      </a:r>
                      <a:endParaRPr lang="ja-JP" sz="2000" dirty="0">
                        <a:solidFill>
                          <a:schemeClr val="bg1"/>
                        </a:solidFill>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68580" marR="6858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9050" cap="flat" cmpd="sng" algn="ctr">
                      <a:solidFill>
                        <a:schemeClr val="tx1"/>
                      </a:solidFill>
                      <a:prstDash val="sysDot"/>
                      <a:round/>
                      <a:headEnd type="none" w="med" len="med"/>
                      <a:tailEnd type="none" w="med" len="med"/>
                    </a:lnB>
                    <a:solidFill>
                      <a:srgbClr val="0070C0"/>
                    </a:solidFill>
                  </a:tcPr>
                </a:tc>
                <a:tc>
                  <a:txBody>
                    <a:bodyPr/>
                    <a:lstStyle/>
                    <a:p>
                      <a:pPr indent="0" algn="ctr">
                        <a:lnSpc>
                          <a:spcPts val="1200"/>
                        </a:lnSpc>
                        <a:spcAft>
                          <a:spcPts val="0"/>
                        </a:spcAft>
                      </a:pPr>
                      <a:r>
                        <a:rPr lang="en-US" sz="2000" dirty="0">
                          <a:solidFill>
                            <a:schemeClr val="bg1"/>
                          </a:solidFill>
                          <a:effectLst/>
                          <a:latin typeface="Times New Roman" panose="02020603050405020304" pitchFamily="18" charset="0"/>
                          <a:ea typeface="ＭＳ 明朝" panose="02020609040205080304" pitchFamily="17" charset="-128"/>
                          <a:cs typeface="Times New Roman" panose="02020603050405020304" pitchFamily="18" charset="0"/>
                        </a:rPr>
                        <a:t>2</a:t>
                      </a:r>
                      <a:endParaRPr lang="ja-JP" sz="2000" dirty="0">
                        <a:solidFill>
                          <a:schemeClr val="bg1"/>
                        </a:solidFill>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68580" marR="6858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9050" cap="flat" cmpd="sng" algn="ctr">
                      <a:solidFill>
                        <a:schemeClr val="tx1"/>
                      </a:solidFill>
                      <a:prstDash val="sysDot"/>
                      <a:round/>
                      <a:headEnd type="none" w="med" len="med"/>
                      <a:tailEnd type="none" w="med" len="med"/>
                    </a:lnB>
                    <a:solidFill>
                      <a:srgbClr val="0070C0"/>
                    </a:solidFill>
                  </a:tcPr>
                </a:tc>
                <a:tc>
                  <a:txBody>
                    <a:bodyPr/>
                    <a:lstStyle/>
                    <a:p>
                      <a:pPr indent="0" algn="ctr">
                        <a:lnSpc>
                          <a:spcPts val="1200"/>
                        </a:lnSpc>
                        <a:spcAft>
                          <a:spcPts val="0"/>
                        </a:spcAft>
                      </a:pPr>
                      <a:r>
                        <a:rPr lang="en-US" sz="2000" dirty="0">
                          <a:solidFill>
                            <a:schemeClr val="bg1"/>
                          </a:solidFill>
                          <a:effectLst/>
                          <a:latin typeface="Times New Roman" panose="02020603050405020304" pitchFamily="18" charset="0"/>
                          <a:ea typeface="ＭＳ 明朝" panose="02020609040205080304" pitchFamily="17" charset="-128"/>
                          <a:cs typeface="Times New Roman" panose="02020603050405020304" pitchFamily="18" charset="0"/>
                        </a:rPr>
                        <a:t>3</a:t>
                      </a:r>
                      <a:endParaRPr lang="ja-JP" sz="2000" dirty="0">
                        <a:solidFill>
                          <a:schemeClr val="bg1"/>
                        </a:solidFill>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68580" marR="6858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9050" cap="flat" cmpd="sng" algn="ctr">
                      <a:solidFill>
                        <a:schemeClr val="tx1"/>
                      </a:solidFill>
                      <a:prstDash val="sysDot"/>
                      <a:round/>
                      <a:headEnd type="none" w="med" len="med"/>
                      <a:tailEnd type="none" w="med" len="med"/>
                    </a:lnB>
                    <a:solidFill>
                      <a:srgbClr val="0070C0"/>
                    </a:solidFill>
                  </a:tcPr>
                </a:tc>
                <a:tc>
                  <a:txBody>
                    <a:bodyPr/>
                    <a:lstStyle/>
                    <a:p>
                      <a:pPr indent="0" algn="ctr">
                        <a:lnSpc>
                          <a:spcPts val="1200"/>
                        </a:lnSpc>
                        <a:spcAft>
                          <a:spcPts val="0"/>
                        </a:spcAft>
                      </a:pPr>
                      <a:r>
                        <a:rPr lang="en-US" sz="2000" dirty="0">
                          <a:solidFill>
                            <a:schemeClr val="bg1"/>
                          </a:solidFill>
                          <a:effectLst/>
                          <a:latin typeface="Times New Roman" panose="02020603050405020304" pitchFamily="18" charset="0"/>
                          <a:ea typeface="ＭＳ 明朝" panose="02020609040205080304" pitchFamily="17" charset="-128"/>
                          <a:cs typeface="Times New Roman" panose="02020603050405020304" pitchFamily="18" charset="0"/>
                        </a:rPr>
                        <a:t>4</a:t>
                      </a:r>
                      <a:endParaRPr lang="ja-JP" sz="2000" dirty="0">
                        <a:solidFill>
                          <a:schemeClr val="bg1"/>
                        </a:solidFill>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68580" marR="6858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9050" cap="flat" cmpd="sng" algn="ctr">
                      <a:solidFill>
                        <a:schemeClr val="tx1"/>
                      </a:solidFill>
                      <a:prstDash val="sysDot"/>
                      <a:round/>
                      <a:headEnd type="none" w="med" len="med"/>
                      <a:tailEnd type="none" w="med" len="med"/>
                    </a:lnB>
                    <a:solidFill>
                      <a:srgbClr val="0070C0"/>
                    </a:solidFill>
                  </a:tcPr>
                </a:tc>
                <a:tc>
                  <a:txBody>
                    <a:bodyPr/>
                    <a:lstStyle/>
                    <a:p>
                      <a:pPr indent="0" algn="ctr">
                        <a:lnSpc>
                          <a:spcPts val="1200"/>
                        </a:lnSpc>
                        <a:spcAft>
                          <a:spcPts val="0"/>
                        </a:spcAft>
                      </a:pPr>
                      <a:r>
                        <a:rPr lang="en-US" sz="2000" dirty="0">
                          <a:solidFill>
                            <a:schemeClr val="bg1"/>
                          </a:solidFill>
                          <a:effectLst/>
                          <a:latin typeface="Times New Roman" panose="02020603050405020304" pitchFamily="18" charset="0"/>
                          <a:ea typeface="ＭＳ 明朝" panose="02020609040205080304" pitchFamily="17" charset="-128"/>
                          <a:cs typeface="Times New Roman" panose="02020603050405020304" pitchFamily="18" charset="0"/>
                        </a:rPr>
                        <a:t>5</a:t>
                      </a:r>
                      <a:endParaRPr lang="ja-JP" sz="2000" dirty="0">
                        <a:solidFill>
                          <a:schemeClr val="bg1"/>
                        </a:solidFill>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68580" marR="68580" marT="0" marB="0" anchor="ctr">
                    <a:lnL w="1905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9050" cap="flat" cmpd="sng" algn="ctr">
                      <a:solidFill>
                        <a:schemeClr val="tx1"/>
                      </a:solidFill>
                      <a:prstDash val="sysDot"/>
                      <a:round/>
                      <a:headEnd type="none" w="med" len="med"/>
                      <a:tailEnd type="none" w="med" len="med"/>
                    </a:lnB>
                    <a:solidFill>
                      <a:srgbClr val="0070C0"/>
                    </a:solidFill>
                  </a:tcPr>
                </a:tc>
                <a:extLst>
                  <a:ext uri="{0D108BD9-81ED-4DB2-BD59-A6C34878D82A}">
                    <a16:rowId xmlns:a16="http://schemas.microsoft.com/office/drawing/2014/main" val="10000"/>
                  </a:ext>
                </a:extLst>
              </a:tr>
              <a:tr h="612883">
                <a:tc>
                  <a:txBody>
                    <a:bodyPr/>
                    <a:lstStyle/>
                    <a:p>
                      <a:pPr indent="0" algn="ctr">
                        <a:lnSpc>
                          <a:spcPct val="100000"/>
                        </a:lnSpc>
                        <a:spcAft>
                          <a:spcPts val="0"/>
                        </a:spcAft>
                      </a:pPr>
                      <a:r>
                        <a:rPr lang="ja-JP" sz="2000" dirty="0">
                          <a:effectLst/>
                          <a:latin typeface="Times New Roman" panose="02020603050405020304" pitchFamily="18" charset="0"/>
                          <a:ea typeface="ＭＳ 明朝" panose="02020609040205080304" pitchFamily="17" charset="-128"/>
                          <a:cs typeface="Times New Roman" panose="02020603050405020304" pitchFamily="18" charset="0"/>
                        </a:rPr>
                        <a:t>センサ</a:t>
                      </a:r>
                      <a:r>
                        <a:rPr lang="ja-JP" sz="2000" dirty="0" smtClean="0">
                          <a:effectLst/>
                          <a:latin typeface="Times New Roman" panose="02020603050405020304" pitchFamily="18" charset="0"/>
                          <a:ea typeface="ＭＳ 明朝" panose="02020609040205080304" pitchFamily="17" charset="-128"/>
                          <a:cs typeface="Times New Roman" panose="02020603050405020304" pitchFamily="18" charset="0"/>
                        </a:rPr>
                        <a:t>通過のべ</a:t>
                      </a:r>
                      <a:r>
                        <a:rPr lang="ja-JP" sz="2000" dirty="0">
                          <a:effectLst/>
                          <a:latin typeface="Times New Roman" panose="02020603050405020304" pitchFamily="18" charset="0"/>
                          <a:ea typeface="ＭＳ 明朝" panose="02020609040205080304" pitchFamily="17" charset="-128"/>
                          <a:cs typeface="Times New Roman" panose="02020603050405020304" pitchFamily="18" charset="0"/>
                        </a:rPr>
                        <a:t>人数</a:t>
                      </a:r>
                    </a:p>
                  </a:txBody>
                  <a:tcPr marL="68580" marR="68580" marT="0" marB="0" anchor="ctr">
                    <a:lnL w="381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indent="0" algn="ctr">
                        <a:lnSpc>
                          <a:spcPts val="1200"/>
                        </a:lnSpc>
                        <a:spcAft>
                          <a:spcPts val="0"/>
                        </a:spcAft>
                      </a:pPr>
                      <a:r>
                        <a:rPr lang="en-US" sz="2000" dirty="0">
                          <a:effectLst/>
                          <a:latin typeface="Times New Roman" panose="02020603050405020304" pitchFamily="18" charset="0"/>
                          <a:ea typeface="ＭＳ 明朝" panose="02020609040205080304" pitchFamily="17" charset="-128"/>
                          <a:cs typeface="Times New Roman" panose="02020603050405020304" pitchFamily="18" charset="0"/>
                        </a:rPr>
                        <a:t>0</a:t>
                      </a:r>
                      <a:endParaRPr lang="ja-JP" sz="2000" dirty="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68580" marR="6858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indent="0" algn="ctr">
                        <a:lnSpc>
                          <a:spcPts val="1200"/>
                        </a:lnSpc>
                        <a:spcAft>
                          <a:spcPts val="0"/>
                        </a:spcAft>
                      </a:pPr>
                      <a:r>
                        <a:rPr lang="en-US" sz="2000" dirty="0">
                          <a:effectLst/>
                          <a:latin typeface="Times New Roman" panose="02020603050405020304" pitchFamily="18" charset="0"/>
                          <a:ea typeface="ＭＳ 明朝" panose="02020609040205080304" pitchFamily="17" charset="-128"/>
                          <a:cs typeface="Times New Roman" panose="02020603050405020304" pitchFamily="18" charset="0"/>
                        </a:rPr>
                        <a:t>0</a:t>
                      </a:r>
                      <a:endParaRPr lang="ja-JP" sz="2000" dirty="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68580" marR="6858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indent="0" algn="ctr">
                        <a:lnSpc>
                          <a:spcPts val="1200"/>
                        </a:lnSpc>
                        <a:spcAft>
                          <a:spcPts val="0"/>
                        </a:spcAft>
                      </a:pPr>
                      <a:r>
                        <a:rPr lang="en-US" sz="2000" dirty="0">
                          <a:effectLst/>
                          <a:latin typeface="Times New Roman" panose="02020603050405020304" pitchFamily="18" charset="0"/>
                          <a:ea typeface="ＭＳ 明朝" panose="02020609040205080304" pitchFamily="17" charset="-128"/>
                          <a:cs typeface="Times New Roman" panose="02020603050405020304" pitchFamily="18" charset="0"/>
                        </a:rPr>
                        <a:t>2</a:t>
                      </a:r>
                      <a:endParaRPr lang="ja-JP" sz="2000" dirty="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68580" marR="6858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indent="0" algn="ctr">
                        <a:lnSpc>
                          <a:spcPts val="1200"/>
                        </a:lnSpc>
                        <a:spcAft>
                          <a:spcPts val="0"/>
                        </a:spcAft>
                      </a:pPr>
                      <a:r>
                        <a:rPr lang="en-US" sz="2000">
                          <a:effectLst/>
                          <a:latin typeface="Times New Roman" panose="02020603050405020304" pitchFamily="18" charset="0"/>
                          <a:ea typeface="ＭＳ 明朝" panose="02020609040205080304" pitchFamily="17" charset="-128"/>
                          <a:cs typeface="Times New Roman" panose="02020603050405020304" pitchFamily="18" charset="0"/>
                        </a:rPr>
                        <a:t>0</a:t>
                      </a:r>
                      <a:endParaRPr lang="ja-JP" sz="20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68580" marR="6858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indent="0" algn="ctr">
                        <a:lnSpc>
                          <a:spcPts val="1200"/>
                        </a:lnSpc>
                        <a:spcAft>
                          <a:spcPts val="0"/>
                        </a:spcAft>
                      </a:pPr>
                      <a:r>
                        <a:rPr lang="en-US" sz="2000" dirty="0">
                          <a:effectLst/>
                          <a:latin typeface="Times New Roman" panose="02020603050405020304" pitchFamily="18" charset="0"/>
                          <a:ea typeface="ＭＳ 明朝" panose="02020609040205080304" pitchFamily="17" charset="-128"/>
                          <a:cs typeface="Times New Roman" panose="02020603050405020304" pitchFamily="18" charset="0"/>
                        </a:rPr>
                        <a:t>2</a:t>
                      </a:r>
                      <a:endParaRPr lang="ja-JP" sz="2000" dirty="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68580" marR="68580" marT="0" marB="0" anchor="ctr">
                    <a:lnL w="1905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12883">
                <a:tc>
                  <a:txBody>
                    <a:bodyPr/>
                    <a:lstStyle/>
                    <a:p>
                      <a:pPr marL="0" indent="0" algn="ctr" defTabSz="914400" rtl="0" eaLnBrk="1" latinLnBrk="0" hangingPunct="1">
                        <a:lnSpc>
                          <a:spcPts val="1200"/>
                        </a:lnSpc>
                        <a:spcAft>
                          <a:spcPts val="0"/>
                        </a:spcAft>
                      </a:pPr>
                      <a:r>
                        <a:rPr kumimoji="1" lang="ja-JP" sz="2000" kern="1200" dirty="0">
                          <a:solidFill>
                            <a:schemeClr val="bg1"/>
                          </a:solidFill>
                          <a:effectLst/>
                          <a:latin typeface="Times New Roman" panose="02020603050405020304" pitchFamily="18" charset="0"/>
                          <a:ea typeface="ＭＳ 明朝" panose="02020609040205080304" pitchFamily="17" charset="-128"/>
                          <a:cs typeface="Times New Roman" panose="02020603050405020304" pitchFamily="18" charset="0"/>
                        </a:rPr>
                        <a:t>センサ番号</a:t>
                      </a:r>
                    </a:p>
                  </a:txBody>
                  <a:tcPr marL="68580" marR="68580" marT="0" marB="0" anchor="ctr">
                    <a:lnL w="381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ysDot"/>
                      <a:round/>
                      <a:headEnd type="none" w="med" len="med"/>
                      <a:tailEnd type="none" w="med" len="med"/>
                    </a:lnB>
                    <a:solidFill>
                      <a:srgbClr val="0070C0"/>
                    </a:solidFill>
                  </a:tcPr>
                </a:tc>
                <a:tc>
                  <a:txBody>
                    <a:bodyPr/>
                    <a:lstStyle/>
                    <a:p>
                      <a:pPr marL="0" indent="0" algn="ctr" defTabSz="914400" rtl="0" eaLnBrk="1" latinLnBrk="0" hangingPunct="1">
                        <a:lnSpc>
                          <a:spcPts val="1200"/>
                        </a:lnSpc>
                        <a:spcAft>
                          <a:spcPts val="0"/>
                        </a:spcAft>
                      </a:pPr>
                      <a:r>
                        <a:rPr kumimoji="1" lang="en-US" sz="2000" kern="1200" dirty="0">
                          <a:solidFill>
                            <a:schemeClr val="bg1"/>
                          </a:solidFill>
                          <a:effectLst/>
                          <a:latin typeface="Times New Roman" panose="02020603050405020304" pitchFamily="18" charset="0"/>
                          <a:ea typeface="ＭＳ 明朝" panose="02020609040205080304" pitchFamily="17" charset="-128"/>
                          <a:cs typeface="Times New Roman" panose="02020603050405020304" pitchFamily="18" charset="0"/>
                        </a:rPr>
                        <a:t>6</a:t>
                      </a:r>
                      <a:endParaRPr kumimoji="1" lang="ja-JP" sz="2000" kern="1200" dirty="0">
                        <a:solidFill>
                          <a:schemeClr val="bg1"/>
                        </a:solidFill>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68580" marR="6858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ysDot"/>
                      <a:round/>
                      <a:headEnd type="none" w="med" len="med"/>
                      <a:tailEnd type="none" w="med" len="med"/>
                    </a:lnB>
                    <a:solidFill>
                      <a:srgbClr val="0070C0"/>
                    </a:solidFill>
                  </a:tcPr>
                </a:tc>
                <a:tc>
                  <a:txBody>
                    <a:bodyPr/>
                    <a:lstStyle/>
                    <a:p>
                      <a:pPr marL="0" indent="0" algn="ctr" defTabSz="914400" rtl="0" eaLnBrk="1" latinLnBrk="0" hangingPunct="1">
                        <a:lnSpc>
                          <a:spcPts val="1200"/>
                        </a:lnSpc>
                        <a:spcAft>
                          <a:spcPts val="0"/>
                        </a:spcAft>
                      </a:pPr>
                      <a:r>
                        <a:rPr kumimoji="1" lang="en-US" sz="2000" kern="1200" dirty="0">
                          <a:solidFill>
                            <a:schemeClr val="bg1"/>
                          </a:solidFill>
                          <a:effectLst/>
                          <a:latin typeface="Times New Roman" panose="02020603050405020304" pitchFamily="18" charset="0"/>
                          <a:ea typeface="ＭＳ 明朝" panose="02020609040205080304" pitchFamily="17" charset="-128"/>
                          <a:cs typeface="Times New Roman" panose="02020603050405020304" pitchFamily="18" charset="0"/>
                        </a:rPr>
                        <a:t>7</a:t>
                      </a:r>
                      <a:endParaRPr kumimoji="1" lang="ja-JP" sz="2000" kern="1200" dirty="0">
                        <a:solidFill>
                          <a:schemeClr val="bg1"/>
                        </a:solidFill>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68580" marR="6858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ysDot"/>
                      <a:round/>
                      <a:headEnd type="none" w="med" len="med"/>
                      <a:tailEnd type="none" w="med" len="med"/>
                    </a:lnB>
                    <a:solidFill>
                      <a:srgbClr val="0070C0"/>
                    </a:solidFill>
                  </a:tcPr>
                </a:tc>
                <a:tc>
                  <a:txBody>
                    <a:bodyPr/>
                    <a:lstStyle/>
                    <a:p>
                      <a:pPr marL="0" indent="0" algn="ctr" defTabSz="914400" rtl="0" eaLnBrk="1" latinLnBrk="0" hangingPunct="1">
                        <a:lnSpc>
                          <a:spcPts val="1200"/>
                        </a:lnSpc>
                        <a:spcAft>
                          <a:spcPts val="0"/>
                        </a:spcAft>
                      </a:pPr>
                      <a:r>
                        <a:rPr kumimoji="1" lang="en-US" sz="2000" kern="1200" dirty="0">
                          <a:solidFill>
                            <a:schemeClr val="bg1"/>
                          </a:solidFill>
                          <a:effectLst/>
                          <a:latin typeface="Times New Roman" panose="02020603050405020304" pitchFamily="18" charset="0"/>
                          <a:ea typeface="ＭＳ 明朝" panose="02020609040205080304" pitchFamily="17" charset="-128"/>
                          <a:cs typeface="Times New Roman" panose="02020603050405020304" pitchFamily="18" charset="0"/>
                        </a:rPr>
                        <a:t>8</a:t>
                      </a:r>
                      <a:endParaRPr kumimoji="1" lang="ja-JP" sz="2000" kern="1200" dirty="0">
                        <a:solidFill>
                          <a:schemeClr val="bg1"/>
                        </a:solidFill>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68580" marR="6858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ysDot"/>
                      <a:round/>
                      <a:headEnd type="none" w="med" len="med"/>
                      <a:tailEnd type="none" w="med" len="med"/>
                    </a:lnB>
                    <a:solidFill>
                      <a:srgbClr val="0070C0"/>
                    </a:solidFill>
                  </a:tcPr>
                </a:tc>
                <a:tc>
                  <a:txBody>
                    <a:bodyPr/>
                    <a:lstStyle/>
                    <a:p>
                      <a:pPr marL="0" indent="0" algn="ctr" defTabSz="914400" rtl="0" eaLnBrk="1" latinLnBrk="0" hangingPunct="1">
                        <a:lnSpc>
                          <a:spcPts val="1200"/>
                        </a:lnSpc>
                        <a:spcAft>
                          <a:spcPts val="0"/>
                        </a:spcAft>
                      </a:pPr>
                      <a:r>
                        <a:rPr kumimoji="1" lang="en-US" sz="2000" kern="1200" dirty="0">
                          <a:solidFill>
                            <a:schemeClr val="bg1"/>
                          </a:solidFill>
                          <a:effectLst/>
                          <a:latin typeface="Times New Roman" panose="02020603050405020304" pitchFamily="18" charset="0"/>
                          <a:ea typeface="ＭＳ 明朝" panose="02020609040205080304" pitchFamily="17" charset="-128"/>
                          <a:cs typeface="Times New Roman" panose="02020603050405020304" pitchFamily="18" charset="0"/>
                        </a:rPr>
                        <a:t>9</a:t>
                      </a:r>
                      <a:endParaRPr kumimoji="1" lang="ja-JP" sz="2000" kern="1200" dirty="0">
                        <a:solidFill>
                          <a:schemeClr val="bg1"/>
                        </a:solidFill>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68580" marR="6858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ysDot"/>
                      <a:round/>
                      <a:headEnd type="none" w="med" len="med"/>
                      <a:tailEnd type="none" w="med" len="med"/>
                    </a:lnB>
                    <a:solidFill>
                      <a:srgbClr val="0070C0"/>
                    </a:solidFill>
                  </a:tcPr>
                </a:tc>
                <a:tc>
                  <a:txBody>
                    <a:bodyPr/>
                    <a:lstStyle/>
                    <a:p>
                      <a:pPr marL="0" indent="0" algn="ctr" defTabSz="914400" rtl="0" eaLnBrk="1" latinLnBrk="0" hangingPunct="1">
                        <a:lnSpc>
                          <a:spcPts val="1200"/>
                        </a:lnSpc>
                        <a:spcAft>
                          <a:spcPts val="0"/>
                        </a:spcAft>
                      </a:pPr>
                      <a:r>
                        <a:rPr kumimoji="1" lang="en-US" sz="2000" kern="1200" dirty="0">
                          <a:solidFill>
                            <a:schemeClr val="bg1"/>
                          </a:solidFill>
                          <a:effectLst/>
                          <a:latin typeface="Times New Roman" panose="02020603050405020304" pitchFamily="18" charset="0"/>
                          <a:ea typeface="ＭＳ 明朝" panose="02020609040205080304" pitchFamily="17" charset="-128"/>
                          <a:cs typeface="Times New Roman" panose="02020603050405020304" pitchFamily="18" charset="0"/>
                        </a:rPr>
                        <a:t>10</a:t>
                      </a:r>
                      <a:endParaRPr kumimoji="1" lang="ja-JP" sz="2000" kern="1200" dirty="0">
                        <a:solidFill>
                          <a:schemeClr val="bg1"/>
                        </a:solidFill>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68580" marR="68580" marT="0" marB="0" anchor="ctr">
                    <a:lnL w="1905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ysDot"/>
                      <a:round/>
                      <a:headEnd type="none" w="med" len="med"/>
                      <a:tailEnd type="none" w="med" len="med"/>
                    </a:lnB>
                    <a:solidFill>
                      <a:srgbClr val="0070C0"/>
                    </a:solidFill>
                  </a:tcPr>
                </a:tc>
                <a:extLst>
                  <a:ext uri="{0D108BD9-81ED-4DB2-BD59-A6C34878D82A}">
                    <a16:rowId xmlns:a16="http://schemas.microsoft.com/office/drawing/2014/main" val="10002"/>
                  </a:ext>
                </a:extLst>
              </a:tr>
              <a:tr h="612883">
                <a:tc>
                  <a:txBody>
                    <a:bodyPr/>
                    <a:lstStyle/>
                    <a:p>
                      <a:pPr indent="0" algn="ctr">
                        <a:lnSpc>
                          <a:spcPct val="100000"/>
                        </a:lnSpc>
                        <a:spcAft>
                          <a:spcPts val="0"/>
                        </a:spcAft>
                      </a:pPr>
                      <a:r>
                        <a:rPr lang="ja-JP" sz="2000" dirty="0">
                          <a:effectLst/>
                          <a:latin typeface="Times New Roman" panose="02020603050405020304" pitchFamily="18" charset="0"/>
                          <a:ea typeface="ＭＳ 明朝" panose="02020609040205080304" pitchFamily="17" charset="-128"/>
                          <a:cs typeface="Times New Roman" panose="02020603050405020304" pitchFamily="18" charset="0"/>
                        </a:rPr>
                        <a:t>センサ通過のべ人数</a:t>
                      </a:r>
                    </a:p>
                  </a:txBody>
                  <a:tcPr marL="68580" marR="68580" marT="0" marB="0" anchor="ctr">
                    <a:lnL w="381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indent="0" algn="ctr">
                        <a:lnSpc>
                          <a:spcPts val="1200"/>
                        </a:lnSpc>
                        <a:spcAft>
                          <a:spcPts val="0"/>
                        </a:spcAft>
                      </a:pPr>
                      <a:r>
                        <a:rPr lang="en-US" sz="2000">
                          <a:effectLst/>
                          <a:latin typeface="Times New Roman" panose="02020603050405020304" pitchFamily="18" charset="0"/>
                          <a:ea typeface="ＭＳ 明朝" panose="02020609040205080304" pitchFamily="17" charset="-128"/>
                          <a:cs typeface="Times New Roman" panose="02020603050405020304" pitchFamily="18" charset="0"/>
                        </a:rPr>
                        <a:t>94</a:t>
                      </a:r>
                      <a:endParaRPr lang="ja-JP" sz="20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68580" marR="6858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indent="0" algn="ctr">
                        <a:lnSpc>
                          <a:spcPts val="1200"/>
                        </a:lnSpc>
                        <a:spcAft>
                          <a:spcPts val="0"/>
                        </a:spcAft>
                      </a:pPr>
                      <a:r>
                        <a:rPr lang="en-US" sz="2000">
                          <a:effectLst/>
                          <a:latin typeface="Times New Roman" panose="02020603050405020304" pitchFamily="18" charset="0"/>
                          <a:ea typeface="ＭＳ 明朝" panose="02020609040205080304" pitchFamily="17" charset="-128"/>
                          <a:cs typeface="Times New Roman" panose="02020603050405020304" pitchFamily="18" charset="0"/>
                        </a:rPr>
                        <a:t>14</a:t>
                      </a:r>
                      <a:endParaRPr lang="ja-JP" sz="20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68580" marR="6858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indent="0" algn="ctr">
                        <a:lnSpc>
                          <a:spcPts val="1200"/>
                        </a:lnSpc>
                        <a:spcAft>
                          <a:spcPts val="0"/>
                        </a:spcAft>
                      </a:pPr>
                      <a:r>
                        <a:rPr lang="en-US" sz="2000">
                          <a:effectLst/>
                          <a:latin typeface="Times New Roman" panose="02020603050405020304" pitchFamily="18" charset="0"/>
                          <a:ea typeface="ＭＳ 明朝" panose="02020609040205080304" pitchFamily="17" charset="-128"/>
                          <a:cs typeface="Times New Roman" panose="02020603050405020304" pitchFamily="18" charset="0"/>
                        </a:rPr>
                        <a:t>68</a:t>
                      </a:r>
                      <a:endParaRPr lang="ja-JP" sz="20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68580" marR="6858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indent="0" algn="ctr">
                        <a:lnSpc>
                          <a:spcPts val="1200"/>
                        </a:lnSpc>
                        <a:spcAft>
                          <a:spcPts val="0"/>
                        </a:spcAft>
                      </a:pPr>
                      <a:r>
                        <a:rPr lang="en-US" sz="2000">
                          <a:effectLst/>
                          <a:latin typeface="Times New Roman" panose="02020603050405020304" pitchFamily="18" charset="0"/>
                          <a:ea typeface="ＭＳ 明朝" panose="02020609040205080304" pitchFamily="17" charset="-128"/>
                          <a:cs typeface="Times New Roman" panose="02020603050405020304" pitchFamily="18" charset="0"/>
                        </a:rPr>
                        <a:t>452</a:t>
                      </a:r>
                      <a:endParaRPr lang="ja-JP" sz="20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68580" marR="6858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indent="0" algn="ctr">
                        <a:lnSpc>
                          <a:spcPts val="1200"/>
                        </a:lnSpc>
                        <a:spcAft>
                          <a:spcPts val="0"/>
                        </a:spcAft>
                      </a:pPr>
                      <a:r>
                        <a:rPr lang="en-US" sz="2000" dirty="0">
                          <a:effectLst/>
                          <a:latin typeface="Times New Roman" panose="02020603050405020304" pitchFamily="18" charset="0"/>
                          <a:ea typeface="ＭＳ 明朝" panose="02020609040205080304" pitchFamily="17" charset="-128"/>
                          <a:cs typeface="Times New Roman" panose="02020603050405020304" pitchFamily="18" charset="0"/>
                        </a:rPr>
                        <a:t>514</a:t>
                      </a:r>
                      <a:endParaRPr lang="ja-JP" sz="2000" dirty="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68580" marR="68580" marT="0" marB="0" anchor="ctr">
                    <a:lnL w="1905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612883">
                <a:tc>
                  <a:txBody>
                    <a:bodyPr/>
                    <a:lstStyle/>
                    <a:p>
                      <a:pPr marL="0" indent="0" algn="ctr" defTabSz="914400" rtl="0" eaLnBrk="1" latinLnBrk="0" hangingPunct="1">
                        <a:lnSpc>
                          <a:spcPts val="1200"/>
                        </a:lnSpc>
                        <a:spcAft>
                          <a:spcPts val="0"/>
                        </a:spcAft>
                      </a:pPr>
                      <a:r>
                        <a:rPr kumimoji="1" lang="ja-JP" sz="2000" kern="1200" dirty="0">
                          <a:solidFill>
                            <a:schemeClr val="bg1"/>
                          </a:solidFill>
                          <a:effectLst/>
                          <a:latin typeface="Times New Roman" panose="02020603050405020304" pitchFamily="18" charset="0"/>
                          <a:ea typeface="ＭＳ 明朝" panose="02020609040205080304" pitchFamily="17" charset="-128"/>
                          <a:cs typeface="Times New Roman" panose="02020603050405020304" pitchFamily="18" charset="0"/>
                        </a:rPr>
                        <a:t>センサ番号</a:t>
                      </a:r>
                    </a:p>
                  </a:txBody>
                  <a:tcPr marL="68580" marR="68580" marT="0" marB="0" anchor="ctr">
                    <a:lnL w="381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ysDot"/>
                      <a:round/>
                      <a:headEnd type="none" w="med" len="med"/>
                      <a:tailEnd type="none" w="med" len="med"/>
                    </a:lnB>
                    <a:solidFill>
                      <a:srgbClr val="0070C0"/>
                    </a:solidFill>
                  </a:tcPr>
                </a:tc>
                <a:tc>
                  <a:txBody>
                    <a:bodyPr/>
                    <a:lstStyle/>
                    <a:p>
                      <a:pPr marL="0" indent="0" algn="ctr" defTabSz="914400" rtl="0" eaLnBrk="1" latinLnBrk="0" hangingPunct="1">
                        <a:lnSpc>
                          <a:spcPts val="1200"/>
                        </a:lnSpc>
                        <a:spcAft>
                          <a:spcPts val="0"/>
                        </a:spcAft>
                      </a:pPr>
                      <a:r>
                        <a:rPr kumimoji="1" lang="en-US" sz="2000" kern="1200" dirty="0">
                          <a:solidFill>
                            <a:schemeClr val="bg1"/>
                          </a:solidFill>
                          <a:effectLst/>
                          <a:latin typeface="Times New Roman" panose="02020603050405020304" pitchFamily="18" charset="0"/>
                          <a:ea typeface="ＭＳ 明朝" panose="02020609040205080304" pitchFamily="17" charset="-128"/>
                          <a:cs typeface="Times New Roman" panose="02020603050405020304" pitchFamily="18" charset="0"/>
                        </a:rPr>
                        <a:t>11</a:t>
                      </a:r>
                      <a:endParaRPr kumimoji="1" lang="ja-JP" sz="2000" kern="1200" dirty="0">
                        <a:solidFill>
                          <a:schemeClr val="bg1"/>
                        </a:solidFill>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68580" marR="6858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ysDot"/>
                      <a:round/>
                      <a:headEnd type="none" w="med" len="med"/>
                      <a:tailEnd type="none" w="med" len="med"/>
                    </a:lnB>
                    <a:solidFill>
                      <a:srgbClr val="0070C0"/>
                    </a:solidFill>
                  </a:tcPr>
                </a:tc>
                <a:tc>
                  <a:txBody>
                    <a:bodyPr/>
                    <a:lstStyle/>
                    <a:p>
                      <a:pPr marL="0" indent="0" algn="ctr" defTabSz="914400" rtl="0" eaLnBrk="1" latinLnBrk="0" hangingPunct="1">
                        <a:lnSpc>
                          <a:spcPts val="1200"/>
                        </a:lnSpc>
                        <a:spcAft>
                          <a:spcPts val="0"/>
                        </a:spcAft>
                      </a:pPr>
                      <a:r>
                        <a:rPr kumimoji="1" lang="en-US" sz="2000" kern="1200" dirty="0">
                          <a:solidFill>
                            <a:schemeClr val="bg1"/>
                          </a:solidFill>
                          <a:effectLst/>
                          <a:latin typeface="Times New Roman" panose="02020603050405020304" pitchFamily="18" charset="0"/>
                          <a:ea typeface="ＭＳ 明朝" panose="02020609040205080304" pitchFamily="17" charset="-128"/>
                          <a:cs typeface="Times New Roman" panose="02020603050405020304" pitchFamily="18" charset="0"/>
                        </a:rPr>
                        <a:t>12</a:t>
                      </a:r>
                      <a:endParaRPr kumimoji="1" lang="ja-JP" sz="2000" kern="1200" dirty="0">
                        <a:solidFill>
                          <a:schemeClr val="bg1"/>
                        </a:solidFill>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68580" marR="6858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ysDot"/>
                      <a:round/>
                      <a:headEnd type="none" w="med" len="med"/>
                      <a:tailEnd type="none" w="med" len="med"/>
                    </a:lnB>
                    <a:solidFill>
                      <a:srgbClr val="0070C0"/>
                    </a:solidFill>
                  </a:tcPr>
                </a:tc>
                <a:tc>
                  <a:txBody>
                    <a:bodyPr/>
                    <a:lstStyle/>
                    <a:p>
                      <a:pPr marL="0" indent="0" algn="ctr" defTabSz="914400" rtl="0" eaLnBrk="1" latinLnBrk="0" hangingPunct="1">
                        <a:lnSpc>
                          <a:spcPts val="1200"/>
                        </a:lnSpc>
                        <a:spcAft>
                          <a:spcPts val="0"/>
                        </a:spcAft>
                      </a:pPr>
                      <a:r>
                        <a:rPr kumimoji="1" lang="en-US" sz="2000" kern="1200" dirty="0">
                          <a:solidFill>
                            <a:schemeClr val="bg1"/>
                          </a:solidFill>
                          <a:effectLst/>
                          <a:latin typeface="Times New Roman" panose="02020603050405020304" pitchFamily="18" charset="0"/>
                          <a:ea typeface="ＭＳ 明朝" panose="02020609040205080304" pitchFamily="17" charset="-128"/>
                          <a:cs typeface="Times New Roman" panose="02020603050405020304" pitchFamily="18" charset="0"/>
                        </a:rPr>
                        <a:t>13</a:t>
                      </a:r>
                      <a:endParaRPr kumimoji="1" lang="ja-JP" sz="2000" kern="1200" dirty="0">
                        <a:solidFill>
                          <a:schemeClr val="bg1"/>
                        </a:solidFill>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68580" marR="6858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ysDot"/>
                      <a:round/>
                      <a:headEnd type="none" w="med" len="med"/>
                      <a:tailEnd type="none" w="med" len="med"/>
                    </a:lnB>
                    <a:solidFill>
                      <a:srgbClr val="0070C0"/>
                    </a:solidFill>
                  </a:tcPr>
                </a:tc>
                <a:tc>
                  <a:txBody>
                    <a:bodyPr/>
                    <a:lstStyle/>
                    <a:p>
                      <a:pPr marL="0" indent="0" algn="ctr" defTabSz="914400" rtl="0" eaLnBrk="1" latinLnBrk="0" hangingPunct="1">
                        <a:lnSpc>
                          <a:spcPts val="1200"/>
                        </a:lnSpc>
                        <a:spcAft>
                          <a:spcPts val="0"/>
                        </a:spcAft>
                      </a:pPr>
                      <a:r>
                        <a:rPr kumimoji="1" lang="en-US" sz="2000" kern="1200" dirty="0">
                          <a:solidFill>
                            <a:schemeClr val="bg1"/>
                          </a:solidFill>
                          <a:effectLst/>
                          <a:latin typeface="Times New Roman" panose="02020603050405020304" pitchFamily="18" charset="0"/>
                          <a:ea typeface="ＭＳ 明朝" panose="02020609040205080304" pitchFamily="17" charset="-128"/>
                          <a:cs typeface="Times New Roman" panose="02020603050405020304" pitchFamily="18" charset="0"/>
                        </a:rPr>
                        <a:t>14</a:t>
                      </a:r>
                      <a:endParaRPr kumimoji="1" lang="ja-JP" sz="2000" kern="1200" dirty="0">
                        <a:solidFill>
                          <a:schemeClr val="bg1"/>
                        </a:solidFill>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68580" marR="6858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ysDot"/>
                      <a:round/>
                      <a:headEnd type="none" w="med" len="med"/>
                      <a:tailEnd type="none" w="med" len="med"/>
                    </a:lnB>
                    <a:solidFill>
                      <a:srgbClr val="0070C0"/>
                    </a:solidFill>
                  </a:tcPr>
                </a:tc>
                <a:tc>
                  <a:txBody>
                    <a:bodyPr/>
                    <a:lstStyle/>
                    <a:p>
                      <a:pPr marL="0" indent="0" algn="ctr" defTabSz="914400" rtl="0" eaLnBrk="1" latinLnBrk="0" hangingPunct="1">
                        <a:lnSpc>
                          <a:spcPts val="1200"/>
                        </a:lnSpc>
                        <a:spcAft>
                          <a:spcPts val="0"/>
                        </a:spcAft>
                      </a:pPr>
                      <a:r>
                        <a:rPr kumimoji="1" lang="en-US" sz="2000" kern="1200" dirty="0">
                          <a:solidFill>
                            <a:schemeClr val="bg1"/>
                          </a:solidFill>
                          <a:effectLst/>
                          <a:latin typeface="Times New Roman" panose="02020603050405020304" pitchFamily="18" charset="0"/>
                          <a:ea typeface="ＭＳ 明朝" panose="02020609040205080304" pitchFamily="17" charset="-128"/>
                          <a:cs typeface="Times New Roman" panose="02020603050405020304" pitchFamily="18" charset="0"/>
                        </a:rPr>
                        <a:t>15</a:t>
                      </a:r>
                      <a:endParaRPr kumimoji="1" lang="ja-JP" sz="2000" kern="1200" dirty="0">
                        <a:solidFill>
                          <a:schemeClr val="bg1"/>
                        </a:solidFill>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68580" marR="68580" marT="0" marB="0" anchor="ctr">
                    <a:lnL w="1905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ysDot"/>
                      <a:round/>
                      <a:headEnd type="none" w="med" len="med"/>
                      <a:tailEnd type="none" w="med" len="med"/>
                    </a:lnB>
                    <a:solidFill>
                      <a:srgbClr val="0070C0"/>
                    </a:solidFill>
                  </a:tcPr>
                </a:tc>
                <a:extLst>
                  <a:ext uri="{0D108BD9-81ED-4DB2-BD59-A6C34878D82A}">
                    <a16:rowId xmlns:a16="http://schemas.microsoft.com/office/drawing/2014/main" val="10004"/>
                  </a:ext>
                </a:extLst>
              </a:tr>
              <a:tr h="612883">
                <a:tc>
                  <a:txBody>
                    <a:bodyPr/>
                    <a:lstStyle/>
                    <a:p>
                      <a:pPr indent="0" algn="ctr">
                        <a:lnSpc>
                          <a:spcPct val="100000"/>
                        </a:lnSpc>
                        <a:spcAft>
                          <a:spcPts val="0"/>
                        </a:spcAft>
                      </a:pPr>
                      <a:r>
                        <a:rPr lang="ja-JP" sz="2000">
                          <a:effectLst/>
                          <a:latin typeface="Times New Roman" panose="02020603050405020304" pitchFamily="18" charset="0"/>
                          <a:ea typeface="ＭＳ 明朝" panose="02020609040205080304" pitchFamily="17" charset="-128"/>
                          <a:cs typeface="Times New Roman" panose="02020603050405020304" pitchFamily="18" charset="0"/>
                        </a:rPr>
                        <a:t>センサ通過のべ人数</a:t>
                      </a:r>
                    </a:p>
                  </a:txBody>
                  <a:tcPr marL="68580" marR="68580" marT="0" marB="0" anchor="ctr">
                    <a:lnL w="381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indent="0" algn="ctr">
                        <a:lnSpc>
                          <a:spcPts val="1200"/>
                        </a:lnSpc>
                        <a:spcAft>
                          <a:spcPts val="0"/>
                        </a:spcAft>
                      </a:pPr>
                      <a:r>
                        <a:rPr lang="en-US" sz="2000">
                          <a:effectLst/>
                          <a:latin typeface="Times New Roman" panose="02020603050405020304" pitchFamily="18" charset="0"/>
                          <a:ea typeface="ＭＳ 明朝" panose="02020609040205080304" pitchFamily="17" charset="-128"/>
                          <a:cs typeface="Times New Roman" panose="02020603050405020304" pitchFamily="18" charset="0"/>
                        </a:rPr>
                        <a:t>1181</a:t>
                      </a:r>
                      <a:endParaRPr lang="ja-JP" sz="20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68580" marR="6858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indent="0" algn="ctr">
                        <a:lnSpc>
                          <a:spcPts val="1200"/>
                        </a:lnSpc>
                        <a:spcAft>
                          <a:spcPts val="0"/>
                        </a:spcAft>
                      </a:pPr>
                      <a:r>
                        <a:rPr lang="en-US" sz="2000" dirty="0">
                          <a:effectLst/>
                          <a:latin typeface="Times New Roman" panose="02020603050405020304" pitchFamily="18" charset="0"/>
                          <a:ea typeface="ＭＳ 明朝" panose="02020609040205080304" pitchFamily="17" charset="-128"/>
                          <a:cs typeface="Times New Roman" panose="02020603050405020304" pitchFamily="18" charset="0"/>
                        </a:rPr>
                        <a:t>277</a:t>
                      </a:r>
                      <a:endParaRPr lang="ja-JP" sz="2000" dirty="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68580" marR="6858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indent="0" algn="ctr">
                        <a:lnSpc>
                          <a:spcPts val="1200"/>
                        </a:lnSpc>
                        <a:spcAft>
                          <a:spcPts val="0"/>
                        </a:spcAft>
                      </a:pPr>
                      <a:r>
                        <a:rPr lang="en-US" sz="2000" dirty="0">
                          <a:effectLst/>
                          <a:latin typeface="Times New Roman" panose="02020603050405020304" pitchFamily="18" charset="0"/>
                          <a:ea typeface="ＭＳ 明朝" panose="02020609040205080304" pitchFamily="17" charset="-128"/>
                          <a:cs typeface="Times New Roman" panose="02020603050405020304" pitchFamily="18" charset="0"/>
                        </a:rPr>
                        <a:t>811</a:t>
                      </a:r>
                      <a:endParaRPr lang="ja-JP" sz="2000" dirty="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68580" marR="6858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indent="0" algn="ctr">
                        <a:lnSpc>
                          <a:spcPts val="1200"/>
                        </a:lnSpc>
                        <a:spcAft>
                          <a:spcPts val="0"/>
                        </a:spcAft>
                      </a:pPr>
                      <a:r>
                        <a:rPr lang="en-US" sz="2000" dirty="0">
                          <a:effectLst/>
                          <a:latin typeface="Times New Roman" panose="02020603050405020304" pitchFamily="18" charset="0"/>
                          <a:ea typeface="ＭＳ 明朝" panose="02020609040205080304" pitchFamily="17" charset="-128"/>
                          <a:cs typeface="Times New Roman" panose="02020603050405020304" pitchFamily="18" charset="0"/>
                        </a:rPr>
                        <a:t>0</a:t>
                      </a:r>
                      <a:endParaRPr lang="ja-JP" sz="2000" dirty="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68580" marR="6858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indent="0" algn="ctr">
                        <a:lnSpc>
                          <a:spcPts val="1200"/>
                        </a:lnSpc>
                        <a:spcAft>
                          <a:spcPts val="0"/>
                        </a:spcAft>
                      </a:pPr>
                      <a:r>
                        <a:rPr lang="ja-JP" sz="2000" dirty="0">
                          <a:effectLst/>
                          <a:latin typeface="Times New Roman" panose="02020603050405020304" pitchFamily="18" charset="0"/>
                          <a:ea typeface="ＭＳ 明朝" panose="02020609040205080304" pitchFamily="17" charset="-128"/>
                          <a:cs typeface="Times New Roman" panose="02020603050405020304" pitchFamily="18" charset="0"/>
                        </a:rPr>
                        <a:t>×</a:t>
                      </a:r>
                    </a:p>
                  </a:txBody>
                  <a:tcPr marL="68580" marR="68580" marT="0" marB="0" anchor="ctr">
                    <a:lnL w="1905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r h="612883">
                <a:tc>
                  <a:txBody>
                    <a:bodyPr/>
                    <a:lstStyle/>
                    <a:p>
                      <a:pPr marL="0" indent="0" algn="ctr" defTabSz="914400" rtl="0" eaLnBrk="1" latinLnBrk="0" hangingPunct="1">
                        <a:lnSpc>
                          <a:spcPts val="1200"/>
                        </a:lnSpc>
                        <a:spcAft>
                          <a:spcPts val="0"/>
                        </a:spcAft>
                      </a:pPr>
                      <a:r>
                        <a:rPr kumimoji="1" lang="ja-JP" sz="2000" kern="1200" dirty="0">
                          <a:solidFill>
                            <a:schemeClr val="bg1"/>
                          </a:solidFill>
                          <a:effectLst/>
                          <a:latin typeface="Times New Roman" panose="02020603050405020304" pitchFamily="18" charset="0"/>
                          <a:ea typeface="ＭＳ 明朝" panose="02020609040205080304" pitchFamily="17" charset="-128"/>
                          <a:cs typeface="Times New Roman" panose="02020603050405020304" pitchFamily="18" charset="0"/>
                        </a:rPr>
                        <a:t>センサ番号</a:t>
                      </a:r>
                    </a:p>
                  </a:txBody>
                  <a:tcPr marL="68580" marR="68580" marT="0" marB="0" anchor="ctr">
                    <a:lnL w="381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ysDot"/>
                      <a:round/>
                      <a:headEnd type="none" w="med" len="med"/>
                      <a:tailEnd type="none" w="med" len="med"/>
                    </a:lnB>
                    <a:solidFill>
                      <a:srgbClr val="0070C0"/>
                    </a:solidFill>
                  </a:tcPr>
                </a:tc>
                <a:tc>
                  <a:txBody>
                    <a:bodyPr/>
                    <a:lstStyle/>
                    <a:p>
                      <a:pPr marL="0" indent="0" algn="ctr" defTabSz="914400" rtl="0" eaLnBrk="1" latinLnBrk="0" hangingPunct="1">
                        <a:lnSpc>
                          <a:spcPts val="1200"/>
                        </a:lnSpc>
                        <a:spcAft>
                          <a:spcPts val="0"/>
                        </a:spcAft>
                      </a:pPr>
                      <a:r>
                        <a:rPr kumimoji="1" lang="en-US" sz="2000" kern="1200" dirty="0">
                          <a:solidFill>
                            <a:schemeClr val="bg1"/>
                          </a:solidFill>
                          <a:effectLst/>
                          <a:latin typeface="Times New Roman" panose="02020603050405020304" pitchFamily="18" charset="0"/>
                          <a:ea typeface="ＭＳ 明朝" panose="02020609040205080304" pitchFamily="17" charset="-128"/>
                          <a:cs typeface="Times New Roman" panose="02020603050405020304" pitchFamily="18" charset="0"/>
                        </a:rPr>
                        <a:t>16</a:t>
                      </a:r>
                      <a:endParaRPr kumimoji="1" lang="ja-JP" sz="2000" kern="1200" dirty="0">
                        <a:solidFill>
                          <a:schemeClr val="bg1"/>
                        </a:solidFill>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68580" marR="6858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ysDot"/>
                      <a:round/>
                      <a:headEnd type="none" w="med" len="med"/>
                      <a:tailEnd type="none" w="med" len="med"/>
                    </a:lnB>
                    <a:solidFill>
                      <a:srgbClr val="0070C0"/>
                    </a:solidFill>
                  </a:tcPr>
                </a:tc>
                <a:tc>
                  <a:txBody>
                    <a:bodyPr/>
                    <a:lstStyle/>
                    <a:p>
                      <a:pPr marL="0" indent="0" algn="ctr" defTabSz="914400" rtl="0" eaLnBrk="1" latinLnBrk="0" hangingPunct="1">
                        <a:lnSpc>
                          <a:spcPts val="1200"/>
                        </a:lnSpc>
                        <a:spcAft>
                          <a:spcPts val="0"/>
                        </a:spcAft>
                      </a:pPr>
                      <a:r>
                        <a:rPr kumimoji="1" lang="en-US" sz="2000" kern="1200" dirty="0">
                          <a:solidFill>
                            <a:schemeClr val="bg1"/>
                          </a:solidFill>
                          <a:effectLst/>
                          <a:latin typeface="Times New Roman" panose="02020603050405020304" pitchFamily="18" charset="0"/>
                          <a:ea typeface="ＭＳ 明朝" panose="02020609040205080304" pitchFamily="17" charset="-128"/>
                          <a:cs typeface="Times New Roman" panose="02020603050405020304" pitchFamily="18" charset="0"/>
                        </a:rPr>
                        <a:t>17</a:t>
                      </a:r>
                      <a:endParaRPr kumimoji="1" lang="ja-JP" sz="2000" kern="1200" dirty="0">
                        <a:solidFill>
                          <a:schemeClr val="bg1"/>
                        </a:solidFill>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68580" marR="6858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ysDot"/>
                      <a:round/>
                      <a:headEnd type="none" w="med" len="med"/>
                      <a:tailEnd type="none" w="med" len="med"/>
                    </a:lnB>
                    <a:solidFill>
                      <a:srgbClr val="0070C0"/>
                    </a:solidFill>
                  </a:tcPr>
                </a:tc>
                <a:tc>
                  <a:txBody>
                    <a:bodyPr/>
                    <a:lstStyle/>
                    <a:p>
                      <a:pPr marL="0" indent="0" algn="ctr" defTabSz="914400" rtl="0" eaLnBrk="1" latinLnBrk="0" hangingPunct="1">
                        <a:lnSpc>
                          <a:spcPts val="1200"/>
                        </a:lnSpc>
                        <a:spcAft>
                          <a:spcPts val="0"/>
                        </a:spcAft>
                      </a:pPr>
                      <a:r>
                        <a:rPr kumimoji="1" lang="en-US" sz="2000" kern="1200" dirty="0">
                          <a:solidFill>
                            <a:schemeClr val="bg1"/>
                          </a:solidFill>
                          <a:effectLst/>
                          <a:latin typeface="Times New Roman" panose="02020603050405020304" pitchFamily="18" charset="0"/>
                          <a:ea typeface="ＭＳ 明朝" panose="02020609040205080304" pitchFamily="17" charset="-128"/>
                          <a:cs typeface="Times New Roman" panose="02020603050405020304" pitchFamily="18" charset="0"/>
                        </a:rPr>
                        <a:t>18</a:t>
                      </a:r>
                      <a:endParaRPr kumimoji="1" lang="ja-JP" sz="2000" kern="1200" dirty="0">
                        <a:solidFill>
                          <a:schemeClr val="bg1"/>
                        </a:solidFill>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68580" marR="6858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ysDot"/>
                      <a:round/>
                      <a:headEnd type="none" w="med" len="med"/>
                      <a:tailEnd type="none" w="med" len="med"/>
                    </a:lnB>
                    <a:solidFill>
                      <a:srgbClr val="0070C0"/>
                    </a:solidFill>
                  </a:tcPr>
                </a:tc>
                <a:tc>
                  <a:txBody>
                    <a:bodyPr/>
                    <a:lstStyle/>
                    <a:p>
                      <a:pPr marL="0" indent="0" algn="ctr" defTabSz="914400" rtl="0" eaLnBrk="1" latinLnBrk="0" hangingPunct="1">
                        <a:lnSpc>
                          <a:spcPts val="1200"/>
                        </a:lnSpc>
                        <a:spcAft>
                          <a:spcPts val="0"/>
                        </a:spcAft>
                      </a:pPr>
                      <a:r>
                        <a:rPr kumimoji="1" lang="en-US" sz="2000" kern="1200" dirty="0">
                          <a:solidFill>
                            <a:schemeClr val="bg1"/>
                          </a:solidFill>
                          <a:effectLst/>
                          <a:latin typeface="Times New Roman" panose="02020603050405020304" pitchFamily="18" charset="0"/>
                          <a:ea typeface="ＭＳ 明朝" panose="02020609040205080304" pitchFamily="17" charset="-128"/>
                          <a:cs typeface="Times New Roman" panose="02020603050405020304" pitchFamily="18" charset="0"/>
                        </a:rPr>
                        <a:t>19</a:t>
                      </a:r>
                      <a:endParaRPr kumimoji="1" lang="ja-JP" sz="2000" kern="1200" dirty="0">
                        <a:solidFill>
                          <a:schemeClr val="bg1"/>
                        </a:solidFill>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68580" marR="6858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ysDot"/>
                      <a:round/>
                      <a:headEnd type="none" w="med" len="med"/>
                      <a:tailEnd type="none" w="med" len="med"/>
                    </a:lnB>
                    <a:solidFill>
                      <a:srgbClr val="0070C0"/>
                    </a:solidFill>
                  </a:tcPr>
                </a:tc>
                <a:tc>
                  <a:txBody>
                    <a:bodyPr/>
                    <a:lstStyle/>
                    <a:p>
                      <a:pPr indent="0" algn="ctr">
                        <a:lnSpc>
                          <a:spcPts val="1200"/>
                        </a:lnSpc>
                        <a:spcAft>
                          <a:spcPts val="0"/>
                        </a:spcAft>
                      </a:pPr>
                      <a:r>
                        <a:rPr lang="ja-JP" sz="2000" b="1" dirty="0">
                          <a:solidFill>
                            <a:srgbClr val="FFC000"/>
                          </a:solidFill>
                          <a:effectLst/>
                          <a:latin typeface="Times New Roman" panose="02020603050405020304" pitchFamily="18" charset="0"/>
                          <a:ea typeface="ＭＳ 明朝" panose="02020609040205080304" pitchFamily="17" charset="-128"/>
                          <a:cs typeface="Times New Roman" panose="02020603050405020304" pitchFamily="18" charset="0"/>
                        </a:rPr>
                        <a:t>総和</a:t>
                      </a:r>
                      <a:endParaRPr lang="ja-JP" sz="2000" dirty="0">
                        <a:solidFill>
                          <a:srgbClr val="FFC000"/>
                        </a:solidFill>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68580" marR="68580" marT="0" marB="0" anchor="ctr">
                    <a:lnL w="1905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ysDot"/>
                      <a:round/>
                      <a:headEnd type="none" w="med" len="med"/>
                      <a:tailEnd type="none" w="med" len="med"/>
                    </a:lnB>
                    <a:solidFill>
                      <a:srgbClr val="0070C0"/>
                    </a:solidFill>
                  </a:tcPr>
                </a:tc>
                <a:extLst>
                  <a:ext uri="{0D108BD9-81ED-4DB2-BD59-A6C34878D82A}">
                    <a16:rowId xmlns:a16="http://schemas.microsoft.com/office/drawing/2014/main" val="10006"/>
                  </a:ext>
                </a:extLst>
              </a:tr>
              <a:tr h="612883">
                <a:tc>
                  <a:txBody>
                    <a:bodyPr/>
                    <a:lstStyle/>
                    <a:p>
                      <a:pPr indent="0" algn="ctr">
                        <a:lnSpc>
                          <a:spcPct val="100000"/>
                        </a:lnSpc>
                        <a:spcAft>
                          <a:spcPts val="0"/>
                        </a:spcAft>
                      </a:pPr>
                      <a:r>
                        <a:rPr lang="ja-JP" sz="2000" dirty="0">
                          <a:effectLst/>
                          <a:latin typeface="Times New Roman" panose="02020603050405020304" pitchFamily="18" charset="0"/>
                          <a:ea typeface="ＭＳ 明朝" panose="02020609040205080304" pitchFamily="17" charset="-128"/>
                          <a:cs typeface="Times New Roman" panose="02020603050405020304" pitchFamily="18" charset="0"/>
                        </a:rPr>
                        <a:t>センサ通過のべ人数</a:t>
                      </a:r>
                    </a:p>
                  </a:txBody>
                  <a:tcPr marL="68580" marR="68580" marT="0" marB="0" anchor="ctr">
                    <a:lnL w="381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ysDot"/>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pPr indent="0" algn="ctr">
                        <a:lnSpc>
                          <a:spcPts val="1200"/>
                        </a:lnSpc>
                        <a:spcAft>
                          <a:spcPts val="0"/>
                        </a:spcAft>
                      </a:pPr>
                      <a:r>
                        <a:rPr lang="en-US" sz="2000" dirty="0">
                          <a:effectLst/>
                          <a:latin typeface="Times New Roman" panose="02020603050405020304" pitchFamily="18" charset="0"/>
                          <a:ea typeface="ＭＳ 明朝" panose="02020609040205080304" pitchFamily="17" charset="-128"/>
                          <a:cs typeface="Times New Roman" panose="02020603050405020304" pitchFamily="18" charset="0"/>
                        </a:rPr>
                        <a:t>0</a:t>
                      </a:r>
                      <a:endParaRPr lang="ja-JP" sz="2000" dirty="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68580" marR="6858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ysDot"/>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pPr indent="0" algn="ctr">
                        <a:lnSpc>
                          <a:spcPts val="1200"/>
                        </a:lnSpc>
                        <a:spcAft>
                          <a:spcPts val="0"/>
                        </a:spcAft>
                      </a:pPr>
                      <a:r>
                        <a:rPr lang="en-US" sz="2000" dirty="0">
                          <a:effectLst/>
                          <a:latin typeface="Times New Roman" panose="02020603050405020304" pitchFamily="18" charset="0"/>
                          <a:ea typeface="ＭＳ 明朝" panose="02020609040205080304" pitchFamily="17" charset="-128"/>
                          <a:cs typeface="Times New Roman" panose="02020603050405020304" pitchFamily="18" charset="0"/>
                        </a:rPr>
                        <a:t>0</a:t>
                      </a:r>
                      <a:endParaRPr lang="ja-JP" sz="2000" dirty="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68580" marR="6858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ysDot"/>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pPr indent="0" algn="ctr">
                        <a:lnSpc>
                          <a:spcPts val="1200"/>
                        </a:lnSpc>
                        <a:spcAft>
                          <a:spcPts val="0"/>
                        </a:spcAft>
                      </a:pPr>
                      <a:r>
                        <a:rPr lang="en-US" sz="2000" dirty="0">
                          <a:effectLst/>
                          <a:latin typeface="Times New Roman" panose="02020603050405020304" pitchFamily="18" charset="0"/>
                          <a:ea typeface="ＭＳ 明朝" panose="02020609040205080304" pitchFamily="17" charset="-128"/>
                          <a:cs typeface="Times New Roman" panose="02020603050405020304" pitchFamily="18" charset="0"/>
                        </a:rPr>
                        <a:t>0</a:t>
                      </a:r>
                      <a:endParaRPr lang="ja-JP" sz="2000" dirty="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68580" marR="6858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ysDot"/>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pPr indent="0" algn="ctr">
                        <a:lnSpc>
                          <a:spcPts val="1200"/>
                        </a:lnSpc>
                        <a:spcAft>
                          <a:spcPts val="0"/>
                        </a:spcAft>
                      </a:pPr>
                      <a:r>
                        <a:rPr lang="en-US" sz="2000">
                          <a:effectLst/>
                          <a:latin typeface="Times New Roman" panose="02020603050405020304" pitchFamily="18" charset="0"/>
                          <a:ea typeface="ＭＳ 明朝" panose="02020609040205080304" pitchFamily="17" charset="-128"/>
                          <a:cs typeface="Times New Roman" panose="02020603050405020304" pitchFamily="18" charset="0"/>
                        </a:rPr>
                        <a:t>0</a:t>
                      </a:r>
                      <a:endParaRPr lang="ja-JP" sz="20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68580" marR="6858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ysDot"/>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pPr indent="0" algn="ctr">
                        <a:lnSpc>
                          <a:spcPts val="1200"/>
                        </a:lnSpc>
                        <a:spcAft>
                          <a:spcPts val="0"/>
                        </a:spcAft>
                      </a:pPr>
                      <a:r>
                        <a:rPr lang="en-US" sz="2000" b="1" dirty="0">
                          <a:solidFill>
                            <a:srgbClr val="FFC000"/>
                          </a:solidFill>
                          <a:effectLst/>
                          <a:latin typeface="Times New Roman" panose="02020603050405020304" pitchFamily="18" charset="0"/>
                          <a:ea typeface="ＭＳ 明朝" panose="02020609040205080304" pitchFamily="17" charset="-128"/>
                          <a:cs typeface="Times New Roman" panose="02020603050405020304" pitchFamily="18" charset="0"/>
                        </a:rPr>
                        <a:t>3415</a:t>
                      </a:r>
                      <a:endParaRPr lang="ja-JP" sz="2000" dirty="0">
                        <a:solidFill>
                          <a:srgbClr val="FFC000"/>
                        </a:solidFill>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68580" marR="68580" marT="0" marB="0" anchor="ctr">
                    <a:lnL w="1905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9050" cap="flat" cmpd="sng" algn="ctr">
                      <a:solidFill>
                        <a:schemeClr val="tx1"/>
                      </a:solidFill>
                      <a:prstDash val="sysDot"/>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290963857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284398" y="212174"/>
            <a:ext cx="8774935" cy="660433"/>
          </a:xfrm>
        </p:spPr>
        <p:txBody>
          <a:bodyPr>
            <a:normAutofit fontScale="90000"/>
          </a:bodyPr>
          <a:lstStyle/>
          <a:p>
            <a:r>
              <a:rPr kumimoji="1" lang="ja-JP" altLang="en-US" dirty="0" smtClean="0"/>
              <a:t>対象者を映さないセンサを除いたときに削減されるデータ</a:t>
            </a:r>
            <a:endParaRPr kumimoji="1" lang="ja-JP" altLang="en-US" dirty="0"/>
          </a:p>
        </p:txBody>
      </p:sp>
      <p:graphicFrame>
        <p:nvGraphicFramePr>
          <p:cNvPr id="3" name="表 2"/>
          <p:cNvGraphicFramePr>
            <a:graphicFrameLocks noGrp="1"/>
          </p:cNvGraphicFramePr>
          <p:nvPr>
            <p:extLst>
              <p:ext uri="{D42A27DB-BD31-4B8C-83A1-F6EECF244321}">
                <p14:modId xmlns:p14="http://schemas.microsoft.com/office/powerpoint/2010/main" val="2909683133"/>
              </p:ext>
            </p:extLst>
          </p:nvPr>
        </p:nvGraphicFramePr>
        <p:xfrm>
          <a:off x="2276857" y="1034066"/>
          <a:ext cx="4110100" cy="5349240"/>
        </p:xfrm>
        <a:graphic>
          <a:graphicData uri="http://schemas.openxmlformats.org/drawingml/2006/table">
            <a:tbl>
              <a:tblPr firstRow="1" firstCol="1" bandRow="1">
                <a:tableStyleId>{5940675A-B579-460E-94D1-54222C63F5DA}</a:tableStyleId>
              </a:tblPr>
              <a:tblGrid>
                <a:gridCol w="1260064">
                  <a:extLst>
                    <a:ext uri="{9D8B030D-6E8A-4147-A177-3AD203B41FA5}">
                      <a16:colId xmlns:a16="http://schemas.microsoft.com/office/drawing/2014/main" val="2875436721"/>
                    </a:ext>
                  </a:extLst>
                </a:gridCol>
                <a:gridCol w="926595">
                  <a:extLst>
                    <a:ext uri="{9D8B030D-6E8A-4147-A177-3AD203B41FA5}">
                      <a16:colId xmlns:a16="http://schemas.microsoft.com/office/drawing/2014/main" val="3183250735"/>
                    </a:ext>
                  </a:extLst>
                </a:gridCol>
                <a:gridCol w="926595">
                  <a:extLst>
                    <a:ext uri="{9D8B030D-6E8A-4147-A177-3AD203B41FA5}">
                      <a16:colId xmlns:a16="http://schemas.microsoft.com/office/drawing/2014/main" val="1752768818"/>
                    </a:ext>
                  </a:extLst>
                </a:gridCol>
                <a:gridCol w="996846">
                  <a:extLst>
                    <a:ext uri="{9D8B030D-6E8A-4147-A177-3AD203B41FA5}">
                      <a16:colId xmlns:a16="http://schemas.microsoft.com/office/drawing/2014/main" val="3445419894"/>
                    </a:ext>
                  </a:extLst>
                </a:gridCol>
              </a:tblGrid>
              <a:tr h="384953">
                <a:tc>
                  <a:txBody>
                    <a:bodyPr/>
                    <a:lstStyle/>
                    <a:p>
                      <a:pPr indent="63500" algn="ctr">
                        <a:spcAft>
                          <a:spcPts val="0"/>
                        </a:spcAft>
                      </a:pPr>
                      <a:r>
                        <a:rPr lang="ja-JP" sz="1300" kern="0" dirty="0">
                          <a:effectLst/>
                        </a:rPr>
                        <a:t>センサ</a:t>
                      </a:r>
                      <a:endParaRPr lang="ja-JP" sz="1300" kern="100" dirty="0">
                        <a:effectLst/>
                      </a:endParaRPr>
                    </a:p>
                    <a:p>
                      <a:pPr indent="63500" algn="ctr">
                        <a:spcAft>
                          <a:spcPts val="0"/>
                        </a:spcAft>
                      </a:pPr>
                      <a:r>
                        <a:rPr lang="ja-JP" sz="1300" kern="0" dirty="0">
                          <a:effectLst/>
                        </a:rPr>
                        <a:t>番号</a:t>
                      </a:r>
                      <a:endParaRPr lang="ja-JP" sz="1300" kern="100" dirty="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NPD</a:t>
                      </a:r>
                      <a:r>
                        <a:rPr lang="ja-JP" sz="1300" kern="0">
                          <a:effectLst/>
                        </a:rPr>
                        <a:t>量</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ja-JP" sz="1300" kern="0">
                          <a:effectLst/>
                        </a:rPr>
                        <a:t>対象者</a:t>
                      </a:r>
                      <a:endParaRPr lang="ja-JP" sz="1300" kern="100">
                        <a:effectLst/>
                      </a:endParaRPr>
                    </a:p>
                    <a:p>
                      <a:pPr indent="63500" algn="ctr">
                        <a:spcAft>
                          <a:spcPts val="0"/>
                        </a:spcAft>
                      </a:pPr>
                      <a:r>
                        <a:rPr lang="ja-JP" sz="1300" kern="0">
                          <a:effectLst/>
                        </a:rPr>
                        <a:t>データ量</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NPD</a:t>
                      </a:r>
                      <a:endParaRPr lang="ja-JP" sz="1300" kern="100">
                        <a:effectLst/>
                      </a:endParaRPr>
                    </a:p>
                    <a:p>
                      <a:pPr indent="63500" algn="ctr">
                        <a:spcAft>
                          <a:spcPts val="0"/>
                        </a:spcAft>
                      </a:pPr>
                      <a:r>
                        <a:rPr lang="ja-JP" sz="1300" kern="0">
                          <a:effectLst/>
                        </a:rPr>
                        <a:t>流出比</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extLst>
                  <a:ext uri="{0D108BD9-81ED-4DB2-BD59-A6C34878D82A}">
                    <a16:rowId xmlns:a16="http://schemas.microsoft.com/office/drawing/2014/main" val="2578181823"/>
                  </a:ext>
                </a:extLst>
              </a:tr>
              <a:tr h="192476">
                <a:tc>
                  <a:txBody>
                    <a:bodyPr/>
                    <a:lstStyle/>
                    <a:p>
                      <a:pPr indent="63500" algn="ctr">
                        <a:spcAft>
                          <a:spcPts val="0"/>
                        </a:spcAft>
                      </a:pPr>
                      <a:r>
                        <a:rPr lang="en-US" sz="1300" kern="0">
                          <a:effectLst/>
                        </a:rPr>
                        <a:t>1</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52</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0</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100.00</a:t>
                      </a:r>
                      <a:r>
                        <a:rPr lang="ja-JP" sz="1300" kern="0">
                          <a:effectLst/>
                        </a:rPr>
                        <a:t>％</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extLst>
                  <a:ext uri="{0D108BD9-81ED-4DB2-BD59-A6C34878D82A}">
                    <a16:rowId xmlns:a16="http://schemas.microsoft.com/office/drawing/2014/main" val="569498398"/>
                  </a:ext>
                </a:extLst>
              </a:tr>
              <a:tr h="192476">
                <a:tc>
                  <a:txBody>
                    <a:bodyPr/>
                    <a:lstStyle/>
                    <a:p>
                      <a:pPr indent="63500" algn="ctr">
                        <a:spcAft>
                          <a:spcPts val="0"/>
                        </a:spcAft>
                      </a:pPr>
                      <a:r>
                        <a:rPr lang="en-US" sz="1300" kern="0">
                          <a:effectLst/>
                        </a:rPr>
                        <a:t>2</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52</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0</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100.00</a:t>
                      </a:r>
                      <a:r>
                        <a:rPr lang="ja-JP" sz="1300" kern="0">
                          <a:effectLst/>
                        </a:rPr>
                        <a:t>％</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extLst>
                  <a:ext uri="{0D108BD9-81ED-4DB2-BD59-A6C34878D82A}">
                    <a16:rowId xmlns:a16="http://schemas.microsoft.com/office/drawing/2014/main" val="604121984"/>
                  </a:ext>
                </a:extLst>
              </a:tr>
              <a:tr h="192476">
                <a:tc>
                  <a:txBody>
                    <a:bodyPr/>
                    <a:lstStyle/>
                    <a:p>
                      <a:pPr indent="63500" algn="ctr">
                        <a:spcAft>
                          <a:spcPts val="0"/>
                        </a:spcAft>
                      </a:pPr>
                      <a:r>
                        <a:rPr lang="en-US" sz="1300" kern="0">
                          <a:effectLst/>
                        </a:rPr>
                        <a:t>3</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420</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0</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100.00</a:t>
                      </a:r>
                      <a:r>
                        <a:rPr lang="ja-JP" sz="1300" kern="0">
                          <a:effectLst/>
                        </a:rPr>
                        <a:t>％</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extLst>
                  <a:ext uri="{0D108BD9-81ED-4DB2-BD59-A6C34878D82A}">
                    <a16:rowId xmlns:a16="http://schemas.microsoft.com/office/drawing/2014/main" val="2699306453"/>
                  </a:ext>
                </a:extLst>
              </a:tr>
              <a:tr h="192476">
                <a:tc>
                  <a:txBody>
                    <a:bodyPr/>
                    <a:lstStyle/>
                    <a:p>
                      <a:pPr indent="63500" algn="ctr">
                        <a:spcAft>
                          <a:spcPts val="0"/>
                        </a:spcAft>
                      </a:pPr>
                      <a:r>
                        <a:rPr lang="en-US" sz="1300" kern="0">
                          <a:effectLst/>
                        </a:rPr>
                        <a:t>4</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43</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0</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100.00</a:t>
                      </a:r>
                      <a:r>
                        <a:rPr lang="ja-JP" sz="1300" kern="0">
                          <a:effectLst/>
                        </a:rPr>
                        <a:t>％</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extLst>
                  <a:ext uri="{0D108BD9-81ED-4DB2-BD59-A6C34878D82A}">
                    <a16:rowId xmlns:a16="http://schemas.microsoft.com/office/drawing/2014/main" val="3357531213"/>
                  </a:ext>
                </a:extLst>
              </a:tr>
              <a:tr h="192476">
                <a:tc>
                  <a:txBody>
                    <a:bodyPr/>
                    <a:lstStyle/>
                    <a:p>
                      <a:pPr indent="63500" algn="ctr">
                        <a:spcAft>
                          <a:spcPts val="0"/>
                        </a:spcAft>
                      </a:pPr>
                      <a:r>
                        <a:rPr lang="en-US" sz="1300" kern="0">
                          <a:effectLst/>
                        </a:rPr>
                        <a:t>5</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491</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0</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100.00</a:t>
                      </a:r>
                      <a:r>
                        <a:rPr lang="ja-JP" sz="1300" kern="0">
                          <a:effectLst/>
                        </a:rPr>
                        <a:t>％</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extLst>
                  <a:ext uri="{0D108BD9-81ED-4DB2-BD59-A6C34878D82A}">
                    <a16:rowId xmlns:a16="http://schemas.microsoft.com/office/drawing/2014/main" val="794854541"/>
                  </a:ext>
                </a:extLst>
              </a:tr>
              <a:tr h="192476">
                <a:tc>
                  <a:txBody>
                    <a:bodyPr/>
                    <a:lstStyle/>
                    <a:p>
                      <a:pPr indent="63500" algn="ctr">
                        <a:spcAft>
                          <a:spcPts val="0"/>
                        </a:spcAft>
                      </a:pPr>
                      <a:r>
                        <a:rPr lang="en-US" sz="1300" kern="0">
                          <a:effectLst/>
                        </a:rPr>
                        <a:t>6</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23832</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5146</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82.24%</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extLst>
                  <a:ext uri="{0D108BD9-81ED-4DB2-BD59-A6C34878D82A}">
                    <a16:rowId xmlns:a16="http://schemas.microsoft.com/office/drawing/2014/main" val="1269923886"/>
                  </a:ext>
                </a:extLst>
              </a:tr>
              <a:tr h="192476">
                <a:tc>
                  <a:txBody>
                    <a:bodyPr/>
                    <a:lstStyle/>
                    <a:p>
                      <a:pPr indent="63500" algn="ctr">
                        <a:spcAft>
                          <a:spcPts val="0"/>
                        </a:spcAft>
                      </a:pPr>
                      <a:r>
                        <a:rPr lang="en-US" sz="1300" kern="0">
                          <a:effectLst/>
                        </a:rPr>
                        <a:t>7</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3732</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2573</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59.19%</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extLst>
                  <a:ext uri="{0D108BD9-81ED-4DB2-BD59-A6C34878D82A}">
                    <a16:rowId xmlns:a16="http://schemas.microsoft.com/office/drawing/2014/main" val="1461269730"/>
                  </a:ext>
                </a:extLst>
              </a:tr>
              <a:tr h="192476">
                <a:tc>
                  <a:txBody>
                    <a:bodyPr/>
                    <a:lstStyle/>
                    <a:p>
                      <a:pPr indent="63500" algn="ctr">
                        <a:spcAft>
                          <a:spcPts val="0"/>
                        </a:spcAft>
                      </a:pPr>
                      <a:r>
                        <a:rPr lang="en-US" sz="1300" kern="0">
                          <a:effectLst/>
                        </a:rPr>
                        <a:t>8</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17328</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0</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100.00%</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extLst>
                  <a:ext uri="{0D108BD9-81ED-4DB2-BD59-A6C34878D82A}">
                    <a16:rowId xmlns:a16="http://schemas.microsoft.com/office/drawing/2014/main" val="1875967255"/>
                  </a:ext>
                </a:extLst>
              </a:tr>
              <a:tr h="192476">
                <a:tc>
                  <a:txBody>
                    <a:bodyPr/>
                    <a:lstStyle/>
                    <a:p>
                      <a:pPr indent="63500" algn="ctr">
                        <a:spcAft>
                          <a:spcPts val="0"/>
                        </a:spcAft>
                      </a:pPr>
                      <a:r>
                        <a:rPr lang="en-US" sz="1300" kern="0">
                          <a:effectLst/>
                        </a:rPr>
                        <a:t>9</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93567</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7921</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92.20%</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extLst>
                  <a:ext uri="{0D108BD9-81ED-4DB2-BD59-A6C34878D82A}">
                    <a16:rowId xmlns:a16="http://schemas.microsoft.com/office/drawing/2014/main" val="2769108537"/>
                  </a:ext>
                </a:extLst>
              </a:tr>
              <a:tr h="192476">
                <a:tc>
                  <a:txBody>
                    <a:bodyPr/>
                    <a:lstStyle/>
                    <a:p>
                      <a:pPr indent="63500" algn="ctr">
                        <a:spcAft>
                          <a:spcPts val="0"/>
                        </a:spcAft>
                      </a:pPr>
                      <a:r>
                        <a:rPr lang="en-US" sz="1300" kern="0">
                          <a:effectLst/>
                        </a:rPr>
                        <a:t>10</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101864</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7992</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92.73%</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extLst>
                  <a:ext uri="{0D108BD9-81ED-4DB2-BD59-A6C34878D82A}">
                    <a16:rowId xmlns:a16="http://schemas.microsoft.com/office/drawing/2014/main" val="759663176"/>
                  </a:ext>
                </a:extLst>
              </a:tr>
              <a:tr h="192476">
                <a:tc>
                  <a:txBody>
                    <a:bodyPr/>
                    <a:lstStyle/>
                    <a:p>
                      <a:pPr indent="63500" algn="ctr">
                        <a:spcAft>
                          <a:spcPts val="0"/>
                        </a:spcAft>
                      </a:pPr>
                      <a:r>
                        <a:rPr lang="en-US" sz="1300" kern="0">
                          <a:effectLst/>
                        </a:rPr>
                        <a:t>11</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297792</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34599</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89.59%</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extLst>
                  <a:ext uri="{0D108BD9-81ED-4DB2-BD59-A6C34878D82A}">
                    <a16:rowId xmlns:a16="http://schemas.microsoft.com/office/drawing/2014/main" val="3722409573"/>
                  </a:ext>
                </a:extLst>
              </a:tr>
              <a:tr h="192476">
                <a:tc>
                  <a:txBody>
                    <a:bodyPr/>
                    <a:lstStyle/>
                    <a:p>
                      <a:pPr indent="63500" algn="ctr">
                        <a:spcAft>
                          <a:spcPts val="0"/>
                        </a:spcAft>
                      </a:pPr>
                      <a:r>
                        <a:rPr lang="en-US" sz="1300" kern="0">
                          <a:effectLst/>
                        </a:rPr>
                        <a:t>12</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61536</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4388</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93.34%</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extLst>
                  <a:ext uri="{0D108BD9-81ED-4DB2-BD59-A6C34878D82A}">
                    <a16:rowId xmlns:a16="http://schemas.microsoft.com/office/drawing/2014/main" val="4012873321"/>
                  </a:ext>
                </a:extLst>
              </a:tr>
              <a:tr h="192476">
                <a:tc>
                  <a:txBody>
                    <a:bodyPr/>
                    <a:lstStyle/>
                    <a:p>
                      <a:pPr indent="63500" algn="ctr">
                        <a:spcAft>
                          <a:spcPts val="0"/>
                        </a:spcAft>
                      </a:pPr>
                      <a:r>
                        <a:rPr lang="en-US" sz="1300" kern="0">
                          <a:effectLst/>
                        </a:rPr>
                        <a:t>13</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180524</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19416</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90.29%</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extLst>
                  <a:ext uri="{0D108BD9-81ED-4DB2-BD59-A6C34878D82A}">
                    <a16:rowId xmlns:a16="http://schemas.microsoft.com/office/drawing/2014/main" val="2312366613"/>
                  </a:ext>
                </a:extLst>
              </a:tr>
              <a:tr h="192476">
                <a:tc>
                  <a:txBody>
                    <a:bodyPr/>
                    <a:lstStyle/>
                    <a:p>
                      <a:pPr indent="63500" algn="ctr">
                        <a:spcAft>
                          <a:spcPts val="0"/>
                        </a:spcAft>
                      </a:pPr>
                      <a:r>
                        <a:rPr lang="en-US" sz="1300" kern="0">
                          <a:effectLst/>
                        </a:rPr>
                        <a:t>14</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0</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0</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0.00%</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extLst>
                  <a:ext uri="{0D108BD9-81ED-4DB2-BD59-A6C34878D82A}">
                    <a16:rowId xmlns:a16="http://schemas.microsoft.com/office/drawing/2014/main" val="2163033818"/>
                  </a:ext>
                </a:extLst>
              </a:tr>
              <a:tr h="192476">
                <a:tc>
                  <a:txBody>
                    <a:bodyPr/>
                    <a:lstStyle/>
                    <a:p>
                      <a:pPr indent="63500" algn="ctr">
                        <a:spcAft>
                          <a:spcPts val="0"/>
                        </a:spcAft>
                      </a:pPr>
                      <a:r>
                        <a:rPr lang="en-US" sz="1300" kern="0">
                          <a:effectLst/>
                        </a:rPr>
                        <a:t>15</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 %</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extLst>
                  <a:ext uri="{0D108BD9-81ED-4DB2-BD59-A6C34878D82A}">
                    <a16:rowId xmlns:a16="http://schemas.microsoft.com/office/drawing/2014/main" val="2527321127"/>
                  </a:ext>
                </a:extLst>
              </a:tr>
              <a:tr h="192476">
                <a:tc>
                  <a:txBody>
                    <a:bodyPr/>
                    <a:lstStyle/>
                    <a:p>
                      <a:pPr indent="63500" algn="ctr">
                        <a:spcAft>
                          <a:spcPts val="0"/>
                        </a:spcAft>
                      </a:pPr>
                      <a:r>
                        <a:rPr lang="en-US" sz="1300" kern="0">
                          <a:effectLst/>
                        </a:rPr>
                        <a:t>16</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0</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0</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0.00%</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extLst>
                  <a:ext uri="{0D108BD9-81ED-4DB2-BD59-A6C34878D82A}">
                    <a16:rowId xmlns:a16="http://schemas.microsoft.com/office/drawing/2014/main" val="4252013360"/>
                  </a:ext>
                </a:extLst>
              </a:tr>
              <a:tr h="192476">
                <a:tc>
                  <a:txBody>
                    <a:bodyPr/>
                    <a:lstStyle/>
                    <a:p>
                      <a:pPr indent="63500" algn="ctr">
                        <a:spcAft>
                          <a:spcPts val="0"/>
                        </a:spcAft>
                      </a:pPr>
                      <a:r>
                        <a:rPr lang="en-US" sz="1300" kern="0">
                          <a:effectLst/>
                        </a:rPr>
                        <a:t>17</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51</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0</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100.00%</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extLst>
                  <a:ext uri="{0D108BD9-81ED-4DB2-BD59-A6C34878D82A}">
                    <a16:rowId xmlns:a16="http://schemas.microsoft.com/office/drawing/2014/main" val="1009691462"/>
                  </a:ext>
                </a:extLst>
              </a:tr>
              <a:tr h="192476">
                <a:tc>
                  <a:txBody>
                    <a:bodyPr/>
                    <a:lstStyle/>
                    <a:p>
                      <a:pPr indent="63500" algn="ctr">
                        <a:spcAft>
                          <a:spcPts val="0"/>
                        </a:spcAft>
                      </a:pPr>
                      <a:r>
                        <a:rPr lang="en-US" sz="1300" kern="0">
                          <a:effectLst/>
                        </a:rPr>
                        <a:t>18</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48</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0</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100.00%</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extLst>
                  <a:ext uri="{0D108BD9-81ED-4DB2-BD59-A6C34878D82A}">
                    <a16:rowId xmlns:a16="http://schemas.microsoft.com/office/drawing/2014/main" val="4238817835"/>
                  </a:ext>
                </a:extLst>
              </a:tr>
              <a:tr h="192476">
                <a:tc>
                  <a:txBody>
                    <a:bodyPr/>
                    <a:lstStyle/>
                    <a:p>
                      <a:pPr indent="63500" algn="ctr">
                        <a:spcAft>
                          <a:spcPts val="0"/>
                        </a:spcAft>
                      </a:pPr>
                      <a:r>
                        <a:rPr lang="en-US" sz="1300" kern="0">
                          <a:effectLst/>
                        </a:rPr>
                        <a:t>19</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0</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0</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0.00%</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extLst>
                  <a:ext uri="{0D108BD9-81ED-4DB2-BD59-A6C34878D82A}">
                    <a16:rowId xmlns:a16="http://schemas.microsoft.com/office/drawing/2014/main" val="140970994"/>
                  </a:ext>
                </a:extLst>
              </a:tr>
              <a:tr h="384953">
                <a:tc>
                  <a:txBody>
                    <a:bodyPr/>
                    <a:lstStyle/>
                    <a:p>
                      <a:pPr indent="63500" algn="ctr">
                        <a:spcAft>
                          <a:spcPts val="0"/>
                        </a:spcAft>
                      </a:pPr>
                      <a:r>
                        <a:rPr lang="ja-JP" sz="1300" kern="0" dirty="0">
                          <a:effectLst/>
                        </a:rPr>
                        <a:t>全センサ</a:t>
                      </a:r>
                      <a:r>
                        <a:rPr lang="ja-JP" sz="1300" kern="0" dirty="0" smtClean="0">
                          <a:effectLst/>
                        </a:rPr>
                        <a:t>の</a:t>
                      </a:r>
                      <a:r>
                        <a:rPr lang="en-US" altLang="ja-JP" sz="1300" kern="0" dirty="0" smtClean="0">
                          <a:effectLst/>
                        </a:rPr>
                        <a:t/>
                      </a:r>
                      <a:br>
                        <a:rPr lang="en-US" altLang="ja-JP" sz="1300" kern="0" dirty="0" smtClean="0">
                          <a:effectLst/>
                        </a:rPr>
                      </a:br>
                      <a:r>
                        <a:rPr lang="ja-JP" sz="1300" kern="0" dirty="0" smtClean="0">
                          <a:effectLst/>
                        </a:rPr>
                        <a:t>合計</a:t>
                      </a:r>
                      <a:endParaRPr lang="ja-JP" sz="1300" kern="100" dirty="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781332</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82035</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90.50</a:t>
                      </a:r>
                      <a:r>
                        <a:rPr lang="ja-JP" sz="1300" kern="0">
                          <a:effectLst/>
                        </a:rPr>
                        <a:t>％</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extLst>
                  <a:ext uri="{0D108BD9-81ED-4DB2-BD59-A6C34878D82A}">
                    <a16:rowId xmlns:a16="http://schemas.microsoft.com/office/drawing/2014/main" val="1690544847"/>
                  </a:ext>
                </a:extLst>
              </a:tr>
              <a:tr h="384953">
                <a:tc>
                  <a:txBody>
                    <a:bodyPr/>
                    <a:lstStyle/>
                    <a:p>
                      <a:pPr indent="63500" algn="ctr">
                        <a:spcAft>
                          <a:spcPts val="0"/>
                        </a:spcAft>
                      </a:pPr>
                      <a:r>
                        <a:rPr lang="en-US" sz="1300" kern="0">
                          <a:effectLst/>
                        </a:rPr>
                        <a:t>100</a:t>
                      </a:r>
                      <a:r>
                        <a:rPr lang="ja-JP" sz="1300" kern="0">
                          <a:effectLst/>
                        </a:rPr>
                        <a:t>％以外</a:t>
                      </a:r>
                      <a:endParaRPr lang="ja-JP" sz="1300" kern="100">
                        <a:effectLst/>
                      </a:endParaRPr>
                    </a:p>
                    <a:p>
                      <a:pPr indent="63500" algn="ctr">
                        <a:spcAft>
                          <a:spcPts val="0"/>
                        </a:spcAft>
                      </a:pPr>
                      <a:r>
                        <a:rPr lang="ja-JP" sz="1300" kern="0">
                          <a:effectLst/>
                        </a:rPr>
                        <a:t>センサ合計</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762847</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82035</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dirty="0">
                          <a:effectLst/>
                        </a:rPr>
                        <a:t>90.29</a:t>
                      </a:r>
                      <a:r>
                        <a:rPr lang="ja-JP" sz="1300" kern="0" dirty="0">
                          <a:effectLst/>
                        </a:rPr>
                        <a:t>％</a:t>
                      </a:r>
                      <a:endParaRPr lang="ja-JP" sz="1300" kern="100" dirty="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extLst>
                  <a:ext uri="{0D108BD9-81ED-4DB2-BD59-A6C34878D82A}">
                    <a16:rowId xmlns:a16="http://schemas.microsoft.com/office/drawing/2014/main" val="3576538571"/>
                  </a:ext>
                </a:extLst>
              </a:tr>
              <a:tr h="384953">
                <a:tc>
                  <a:txBody>
                    <a:bodyPr/>
                    <a:lstStyle/>
                    <a:p>
                      <a:pPr indent="63500" algn="ctr">
                        <a:spcAft>
                          <a:spcPts val="0"/>
                        </a:spcAft>
                      </a:pPr>
                      <a:r>
                        <a:rPr lang="ja-JP" sz="1300" kern="0">
                          <a:effectLst/>
                        </a:rPr>
                        <a:t>削減した</a:t>
                      </a:r>
                      <a:r>
                        <a:rPr lang="en-US" sz="1300" kern="0">
                          <a:effectLst/>
                        </a:rPr>
                        <a:t/>
                      </a:r>
                      <a:br>
                        <a:rPr lang="en-US" sz="1300" kern="0">
                          <a:effectLst/>
                        </a:rPr>
                      </a:br>
                      <a:r>
                        <a:rPr lang="ja-JP" sz="1300" kern="0">
                          <a:effectLst/>
                        </a:rPr>
                        <a:t>データ</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800" kern="0" dirty="0">
                          <a:solidFill>
                            <a:srgbClr val="FF0000"/>
                          </a:solidFill>
                          <a:effectLst/>
                        </a:rPr>
                        <a:t>18485</a:t>
                      </a:r>
                      <a:endParaRPr lang="ja-JP" sz="1800" kern="100" dirty="0">
                        <a:solidFill>
                          <a:srgbClr val="FF0000"/>
                        </a:solidFill>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0</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800" kern="0" dirty="0">
                          <a:solidFill>
                            <a:srgbClr val="FF0000"/>
                          </a:solidFill>
                          <a:effectLst/>
                        </a:rPr>
                        <a:t>0.21</a:t>
                      </a:r>
                      <a:r>
                        <a:rPr lang="ja-JP" sz="1800" kern="0" dirty="0">
                          <a:solidFill>
                            <a:srgbClr val="FF0000"/>
                          </a:solidFill>
                          <a:effectLst/>
                        </a:rPr>
                        <a:t>％</a:t>
                      </a:r>
                      <a:endParaRPr lang="ja-JP" sz="1800" kern="100" dirty="0">
                        <a:solidFill>
                          <a:srgbClr val="FF0000"/>
                        </a:solidFill>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extLst>
                  <a:ext uri="{0D108BD9-81ED-4DB2-BD59-A6C34878D82A}">
                    <a16:rowId xmlns:a16="http://schemas.microsoft.com/office/drawing/2014/main" val="2046805675"/>
                  </a:ext>
                </a:extLst>
              </a:tr>
            </a:tbl>
          </a:graphicData>
        </a:graphic>
      </p:graphicFrame>
    </p:spTree>
    <p:extLst>
      <p:ext uri="{BB962C8B-B14F-4D97-AF65-F5344CB8AC3E}">
        <p14:creationId xmlns:p14="http://schemas.microsoft.com/office/powerpoint/2010/main" val="81143696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rotWithShape="1">
          <a:blip r:embed="rId2"/>
          <a:srcRect l="15520" t="19685" r="65965" b="11104"/>
          <a:stretch/>
        </p:blipFill>
        <p:spPr>
          <a:xfrm>
            <a:off x="1590676" y="438150"/>
            <a:ext cx="5666046" cy="6000749"/>
          </a:xfrm>
          <a:prstGeom prst="rect">
            <a:avLst/>
          </a:prstGeom>
        </p:spPr>
      </p:pic>
      <p:sp>
        <p:nvSpPr>
          <p:cNvPr id="3" name="テキスト ボックス 2"/>
          <p:cNvSpPr txBox="1"/>
          <p:nvPr/>
        </p:nvSpPr>
        <p:spPr>
          <a:xfrm>
            <a:off x="4423699" y="527587"/>
            <a:ext cx="4714875" cy="646331"/>
          </a:xfrm>
          <a:prstGeom prst="rect">
            <a:avLst/>
          </a:prstGeom>
          <a:noFill/>
        </p:spPr>
        <p:txBody>
          <a:bodyPr wrap="square" rtlCol="0">
            <a:spAutoFit/>
          </a:bodyPr>
          <a:lstStyle/>
          <a:p>
            <a:pPr lvl="0"/>
            <a:r>
              <a:rPr lang="en-US" altLang="ja-JP" dirty="0"/>
              <a:t>(</a:t>
            </a:r>
            <a:r>
              <a:rPr lang="ja-JP" altLang="ja-JP" dirty="0"/>
              <a:t>関東交通広告協議会，“交通広告調査レポート</a:t>
            </a:r>
            <a:r>
              <a:rPr lang="en-US" altLang="ja-JP" dirty="0"/>
              <a:t> 2009</a:t>
            </a:r>
            <a:r>
              <a:rPr lang="ja-JP" altLang="ja-JP" dirty="0" err="1"/>
              <a:t>，</a:t>
            </a:r>
            <a:r>
              <a:rPr lang="ja-JP" altLang="ja-JP" dirty="0"/>
              <a:t>”鉄道利用者プロフィール，</a:t>
            </a:r>
            <a:r>
              <a:rPr lang="en-US" altLang="ja-JP" dirty="0"/>
              <a:t>pp39</a:t>
            </a:r>
            <a:r>
              <a:rPr lang="en-US" altLang="ja-JP" dirty="0" smtClean="0"/>
              <a:t>)</a:t>
            </a:r>
            <a:endParaRPr lang="ja-JP" altLang="en-US" dirty="0"/>
          </a:p>
        </p:txBody>
      </p:sp>
    </p:spTree>
    <p:extLst>
      <p:ext uri="{BB962C8B-B14F-4D97-AF65-F5344CB8AC3E}">
        <p14:creationId xmlns:p14="http://schemas.microsoft.com/office/powerpoint/2010/main" val="60555674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rotWithShape="1">
          <a:blip r:embed="rId2"/>
          <a:srcRect l="16057" t="37636" r="66443" b="15026"/>
          <a:stretch/>
        </p:blipFill>
        <p:spPr>
          <a:xfrm>
            <a:off x="874452" y="1190104"/>
            <a:ext cx="7395096" cy="5667896"/>
          </a:xfrm>
          <a:prstGeom prst="rect">
            <a:avLst/>
          </a:prstGeom>
        </p:spPr>
      </p:pic>
    </p:spTree>
    <p:extLst>
      <p:ext uri="{BB962C8B-B14F-4D97-AF65-F5344CB8AC3E}">
        <p14:creationId xmlns:p14="http://schemas.microsoft.com/office/powerpoint/2010/main" val="41729513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研究背景</a:t>
            </a:r>
            <a:endParaRPr kumimoji="1" lang="ja-JP" altLang="en-US" dirty="0"/>
          </a:p>
        </p:txBody>
      </p:sp>
      <p:grpSp>
        <p:nvGrpSpPr>
          <p:cNvPr id="29" name="グループ化 28"/>
          <p:cNvGrpSpPr/>
          <p:nvPr/>
        </p:nvGrpSpPr>
        <p:grpSpPr>
          <a:xfrm>
            <a:off x="569934" y="3266871"/>
            <a:ext cx="2640835" cy="2526365"/>
            <a:chOff x="4076720" y="21602180"/>
            <a:chExt cx="6680074" cy="6860377"/>
          </a:xfrm>
        </p:grpSpPr>
        <p:grpSp>
          <p:nvGrpSpPr>
            <p:cNvPr id="35" name="グループ化 34"/>
            <p:cNvGrpSpPr/>
            <p:nvPr/>
          </p:nvGrpSpPr>
          <p:grpSpPr>
            <a:xfrm>
              <a:off x="4076720" y="21602180"/>
              <a:ext cx="6680074" cy="6860377"/>
              <a:chOff x="11324298" y="21372790"/>
              <a:chExt cx="6680074" cy="6860377"/>
            </a:xfrm>
          </p:grpSpPr>
          <p:sp>
            <p:nvSpPr>
              <p:cNvPr id="49" name="円/楕円 34"/>
              <p:cNvSpPr/>
              <p:nvPr/>
            </p:nvSpPr>
            <p:spPr>
              <a:xfrm>
                <a:off x="11324298" y="21372790"/>
                <a:ext cx="6680074" cy="6860377"/>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ja-JP" altLang="en-US"/>
              </a:p>
            </p:txBody>
          </p:sp>
          <p:sp>
            <p:nvSpPr>
              <p:cNvPr id="50" name="正方形/長方形 49"/>
              <p:cNvSpPr/>
              <p:nvPr/>
            </p:nvSpPr>
            <p:spPr>
              <a:xfrm>
                <a:off x="11455917" y="24190533"/>
                <a:ext cx="6175412" cy="61244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sp>
            <p:nvSpPr>
              <p:cNvPr id="51" name="正方形/長方形 50"/>
              <p:cNvSpPr/>
              <p:nvPr/>
            </p:nvSpPr>
            <p:spPr>
              <a:xfrm>
                <a:off x="14101701" y="26263282"/>
                <a:ext cx="3238033" cy="64105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sp>
            <p:nvSpPr>
              <p:cNvPr id="52" name="正方形/長方形 51"/>
              <p:cNvSpPr/>
              <p:nvPr/>
            </p:nvSpPr>
            <p:spPr>
              <a:xfrm rot="5400000">
                <a:off x="10696706" y="24587980"/>
                <a:ext cx="6175412" cy="61244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grpSp>
        <p:pic>
          <p:nvPicPr>
            <p:cNvPr id="41" name="Picture 2" descr="監視カメラ・防犯カメラのイラスト"/>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178816" y="24802979"/>
              <a:ext cx="1073564" cy="1073564"/>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18" descr="上京したての人のイラスト"/>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77601" y="21602180"/>
              <a:ext cx="2048230" cy="2048230"/>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2" descr="監視カメラ・防犯カメラのイラスト"/>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877381" y="21914771"/>
              <a:ext cx="1073564" cy="1073564"/>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2" descr="監視カメラ・防犯カメラのイラスト"/>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a:off x="4210050" y="23776558"/>
              <a:ext cx="1073564" cy="1073564"/>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24" descr="家のイラスト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935801" y="24003614"/>
              <a:ext cx="1905000" cy="1781176"/>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12" descr="手をあげて横断歩道を渡る小学生のイラスト"/>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94441" y="22923969"/>
              <a:ext cx="2360700" cy="2360700"/>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24" descr="家のイラスト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405503" y="26180325"/>
              <a:ext cx="1905000" cy="1781176"/>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26" descr="https://2.bp.blogspot.com/-gwj84W9hV3U/V2vXpp8q23I/AAAAAAAA74E/ufde3GpkI-wmJ1MCHX1awIOrJ5NKxL5KQCLcB/s800/building_house7.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416757" y="25456929"/>
              <a:ext cx="2145482" cy="2001557"/>
            </a:xfrm>
            <a:prstGeom prst="rect">
              <a:avLst/>
            </a:prstGeom>
            <a:noFill/>
            <a:extLst>
              <a:ext uri="{909E8E84-426E-40DD-AFC4-6F175D3DCCD1}">
                <a14:hiddenFill xmlns:a14="http://schemas.microsoft.com/office/drawing/2010/main">
                  <a:solidFill>
                    <a:srgbClr val="FFFFFF"/>
                  </a:solidFill>
                </a14:hiddenFill>
              </a:ext>
            </a:extLst>
          </p:spPr>
        </p:pic>
      </p:grpSp>
      <p:sp>
        <p:nvSpPr>
          <p:cNvPr id="53" name="テキスト ボックス 52"/>
          <p:cNvSpPr txBox="1"/>
          <p:nvPr/>
        </p:nvSpPr>
        <p:spPr>
          <a:xfrm>
            <a:off x="55498" y="831857"/>
            <a:ext cx="6075004" cy="523220"/>
          </a:xfrm>
          <a:prstGeom prst="rect">
            <a:avLst/>
          </a:prstGeom>
          <a:noFill/>
        </p:spPr>
        <p:txBody>
          <a:bodyPr wrap="square" rtlCol="0">
            <a:spAutoFit/>
          </a:bodyPr>
          <a:lstStyle/>
          <a:p>
            <a:r>
              <a:rPr kumimoji="1" lang="en-US" altLang="ja-JP" sz="2800" dirty="0" smtClean="0"/>
              <a:t>Internet</a:t>
            </a:r>
            <a:r>
              <a:rPr lang="ja-JP" altLang="en-US" sz="2800" dirty="0"/>
              <a:t> </a:t>
            </a:r>
            <a:r>
              <a:rPr lang="en-US" altLang="ja-JP" sz="2800" dirty="0" smtClean="0"/>
              <a:t>of Things (</a:t>
            </a:r>
            <a:r>
              <a:rPr lang="en-US" altLang="ja-JP" sz="2800" dirty="0" err="1" smtClean="0"/>
              <a:t>IoT</a:t>
            </a:r>
            <a:r>
              <a:rPr lang="en-US" altLang="ja-JP" sz="2800" dirty="0" smtClean="0"/>
              <a:t>) </a:t>
            </a:r>
            <a:r>
              <a:rPr lang="ja-JP" altLang="en-US" sz="2800" dirty="0" smtClean="0"/>
              <a:t>の普及</a:t>
            </a:r>
            <a:endParaRPr kumimoji="1" lang="ja-JP" altLang="en-US" sz="2800" dirty="0"/>
          </a:p>
        </p:txBody>
      </p:sp>
      <p:sp>
        <p:nvSpPr>
          <p:cNvPr id="54" name="テキスト ボックス 53"/>
          <p:cNvSpPr txBox="1"/>
          <p:nvPr/>
        </p:nvSpPr>
        <p:spPr>
          <a:xfrm>
            <a:off x="55498" y="1355077"/>
            <a:ext cx="6075004" cy="523220"/>
          </a:xfrm>
          <a:prstGeom prst="rect">
            <a:avLst/>
          </a:prstGeom>
          <a:noFill/>
        </p:spPr>
        <p:txBody>
          <a:bodyPr wrap="square" rtlCol="0">
            <a:spAutoFit/>
          </a:bodyPr>
          <a:lstStyle/>
          <a:p>
            <a:r>
              <a:rPr kumimoji="1" lang="en-US" altLang="ja-JP" sz="2800" dirty="0" smtClean="0"/>
              <a:t>Internet</a:t>
            </a:r>
            <a:r>
              <a:rPr lang="ja-JP" altLang="en-US" sz="2800" dirty="0"/>
              <a:t> </a:t>
            </a:r>
            <a:r>
              <a:rPr lang="en-US" altLang="ja-JP" sz="2800" dirty="0" smtClean="0"/>
              <a:t>of Things (</a:t>
            </a:r>
            <a:r>
              <a:rPr lang="en-US" altLang="ja-JP" sz="2800" dirty="0" err="1" smtClean="0"/>
              <a:t>IoT</a:t>
            </a:r>
            <a:r>
              <a:rPr lang="en-US" altLang="ja-JP" sz="2800" dirty="0" smtClean="0"/>
              <a:t>) </a:t>
            </a:r>
            <a:r>
              <a:rPr lang="ja-JP" altLang="en-US" sz="2800" dirty="0" smtClean="0"/>
              <a:t>のオープン化</a:t>
            </a:r>
            <a:endParaRPr kumimoji="1" lang="ja-JP" altLang="en-US" sz="2800" dirty="0"/>
          </a:p>
        </p:txBody>
      </p:sp>
      <p:sp>
        <p:nvSpPr>
          <p:cNvPr id="5" name="角丸四角形吹き出し 4"/>
          <p:cNvSpPr/>
          <p:nvPr/>
        </p:nvSpPr>
        <p:spPr>
          <a:xfrm>
            <a:off x="3298686" y="2022250"/>
            <a:ext cx="5616714" cy="980664"/>
          </a:xfrm>
          <a:prstGeom prst="wedgeRoundRectCallout">
            <a:avLst>
              <a:gd name="adj1" fmla="val -71547"/>
              <a:gd name="adj2" fmla="val 70821"/>
              <a:gd name="adj3" fmla="val 16667"/>
            </a:avLst>
          </a:prstGeom>
          <a:ln w="38100"/>
        </p:spPr>
        <p:style>
          <a:lnRef idx="2">
            <a:schemeClr val="accent2"/>
          </a:lnRef>
          <a:fillRef idx="1">
            <a:schemeClr val="lt1"/>
          </a:fillRef>
          <a:effectRef idx="0">
            <a:schemeClr val="accent2"/>
          </a:effectRef>
          <a:fontRef idx="minor">
            <a:schemeClr val="dk1"/>
          </a:fontRef>
        </p:style>
        <p:txBody>
          <a:bodyPr rtlCol="0" anchor="ctr"/>
          <a:lstStyle/>
          <a:p>
            <a:pPr algn="ctr"/>
            <a:r>
              <a:rPr kumimoji="1" lang="ja-JP" altLang="en-US" sz="2100" dirty="0" smtClean="0"/>
              <a:t>コンビニのカメラにおじいちゃんが映った！</a:t>
            </a:r>
            <a:r>
              <a:rPr kumimoji="1" lang="en-US" altLang="ja-JP" sz="2100" dirty="0" smtClean="0"/>
              <a:t/>
            </a:r>
            <a:br>
              <a:rPr kumimoji="1" lang="en-US" altLang="ja-JP" sz="2100" dirty="0" smtClean="0"/>
            </a:br>
            <a:r>
              <a:rPr kumimoji="1" lang="ja-JP" altLang="en-US" sz="2100" dirty="0" smtClean="0"/>
              <a:t>今日も元気そうだ！</a:t>
            </a:r>
            <a:endParaRPr kumimoji="1" lang="ja-JP" altLang="en-US" sz="2100" dirty="0"/>
          </a:p>
        </p:txBody>
      </p:sp>
      <p:sp>
        <p:nvSpPr>
          <p:cNvPr id="56" name="角丸四角形吹き出し 55"/>
          <p:cNvSpPr/>
          <p:nvPr/>
        </p:nvSpPr>
        <p:spPr>
          <a:xfrm>
            <a:off x="3298686" y="3211415"/>
            <a:ext cx="5616714" cy="980664"/>
          </a:xfrm>
          <a:prstGeom prst="wedgeRoundRectCallout">
            <a:avLst>
              <a:gd name="adj1" fmla="val -61348"/>
              <a:gd name="adj2" fmla="val -14689"/>
              <a:gd name="adj3" fmla="val 16667"/>
            </a:avLst>
          </a:prstGeom>
          <a:ln w="38100"/>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sz="2100" dirty="0"/>
              <a:t>交差点</a:t>
            </a:r>
            <a:r>
              <a:rPr lang="ja-JP" altLang="en-US" sz="2100" dirty="0" smtClean="0"/>
              <a:t>のカメラで道路の傷み具合がわかる！</a:t>
            </a:r>
            <a:r>
              <a:rPr lang="en-US" altLang="ja-JP" sz="2100" dirty="0" smtClean="0"/>
              <a:t/>
            </a:r>
            <a:br>
              <a:rPr lang="en-US" altLang="ja-JP" sz="2100" dirty="0" smtClean="0"/>
            </a:br>
            <a:r>
              <a:rPr lang="ja-JP" altLang="en-US" sz="2100" dirty="0" smtClean="0"/>
              <a:t>あそこを直しに行こう！</a:t>
            </a:r>
            <a:endParaRPr kumimoji="1" lang="ja-JP" altLang="en-US" sz="2100" dirty="0"/>
          </a:p>
        </p:txBody>
      </p:sp>
      <p:sp>
        <p:nvSpPr>
          <p:cNvPr id="57" name="角丸四角形吹き出し 56"/>
          <p:cNvSpPr/>
          <p:nvPr/>
        </p:nvSpPr>
        <p:spPr>
          <a:xfrm>
            <a:off x="3298686" y="4400580"/>
            <a:ext cx="5616714" cy="980664"/>
          </a:xfrm>
          <a:prstGeom prst="wedgeRoundRectCallout">
            <a:avLst>
              <a:gd name="adj1" fmla="val -54429"/>
              <a:gd name="adj2" fmla="val -24404"/>
              <a:gd name="adj3" fmla="val 16667"/>
            </a:avLst>
          </a:prstGeom>
          <a:ln w="38100"/>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sz="2100" dirty="0"/>
              <a:t>学校</a:t>
            </a:r>
            <a:r>
              <a:rPr lang="ja-JP" altLang="en-US" sz="2100" dirty="0" smtClean="0"/>
              <a:t>の前のカメラに息子が映った！</a:t>
            </a:r>
            <a:r>
              <a:rPr lang="en-US" altLang="ja-JP" sz="2100" dirty="0" smtClean="0"/>
              <a:t/>
            </a:r>
            <a:br>
              <a:rPr lang="en-US" altLang="ja-JP" sz="2100" dirty="0" smtClean="0"/>
            </a:br>
            <a:r>
              <a:rPr lang="ja-JP" altLang="en-US" sz="2100" dirty="0" smtClean="0"/>
              <a:t>今日も事故なく登校してるな！</a:t>
            </a:r>
            <a:endParaRPr kumimoji="1" lang="ja-JP" altLang="en-US" sz="2100" dirty="0"/>
          </a:p>
        </p:txBody>
      </p:sp>
      <p:sp>
        <p:nvSpPr>
          <p:cNvPr id="7" name="左中かっこ 6"/>
          <p:cNvSpPr/>
          <p:nvPr/>
        </p:nvSpPr>
        <p:spPr>
          <a:xfrm rot="10800000">
            <a:off x="5825702" y="905569"/>
            <a:ext cx="304800" cy="895343"/>
          </a:xfrm>
          <a:prstGeom prst="leftBrace">
            <a:avLst/>
          </a:prstGeom>
          <a:ln w="38100"/>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p>
        </p:txBody>
      </p:sp>
      <p:sp>
        <p:nvSpPr>
          <p:cNvPr id="8" name="テキスト ボックス 7"/>
          <p:cNvSpPr txBox="1"/>
          <p:nvPr/>
        </p:nvSpPr>
        <p:spPr>
          <a:xfrm>
            <a:off x="6443134" y="1122407"/>
            <a:ext cx="2269066" cy="461665"/>
          </a:xfrm>
          <a:prstGeom prst="rect">
            <a:avLst/>
          </a:prstGeom>
          <a:noFill/>
        </p:spPr>
        <p:txBody>
          <a:bodyPr wrap="square" rtlCol="0">
            <a:spAutoFit/>
          </a:bodyPr>
          <a:lstStyle/>
          <a:p>
            <a:r>
              <a:rPr kumimoji="1" lang="ja-JP" altLang="en-US" sz="2400" dirty="0" smtClean="0"/>
              <a:t>合わさると</a:t>
            </a:r>
            <a:r>
              <a:rPr kumimoji="1" lang="en-US" altLang="ja-JP" sz="2400" dirty="0" smtClean="0"/>
              <a:t>…</a:t>
            </a:r>
            <a:endParaRPr kumimoji="1" lang="ja-JP" altLang="en-US" sz="2400" dirty="0"/>
          </a:p>
        </p:txBody>
      </p:sp>
    </p:spTree>
    <p:extLst>
      <p:ext uri="{BB962C8B-B14F-4D97-AF65-F5344CB8AC3E}">
        <p14:creationId xmlns:p14="http://schemas.microsoft.com/office/powerpoint/2010/main" val="325501418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研究背景</a:t>
            </a:r>
            <a:endParaRPr kumimoji="1" lang="ja-JP" altLang="en-US" dirty="0"/>
          </a:p>
        </p:txBody>
      </p:sp>
      <p:grpSp>
        <p:nvGrpSpPr>
          <p:cNvPr id="29" name="グループ化 28"/>
          <p:cNvGrpSpPr/>
          <p:nvPr/>
        </p:nvGrpSpPr>
        <p:grpSpPr>
          <a:xfrm>
            <a:off x="569934" y="3266871"/>
            <a:ext cx="2640835" cy="2526365"/>
            <a:chOff x="4076720" y="21602180"/>
            <a:chExt cx="6680074" cy="6860377"/>
          </a:xfrm>
        </p:grpSpPr>
        <p:grpSp>
          <p:nvGrpSpPr>
            <p:cNvPr id="35" name="グループ化 34"/>
            <p:cNvGrpSpPr/>
            <p:nvPr/>
          </p:nvGrpSpPr>
          <p:grpSpPr>
            <a:xfrm>
              <a:off x="4076720" y="21602180"/>
              <a:ext cx="6680074" cy="6860377"/>
              <a:chOff x="11324298" y="21372790"/>
              <a:chExt cx="6680074" cy="6860377"/>
            </a:xfrm>
          </p:grpSpPr>
          <p:sp>
            <p:nvSpPr>
              <p:cNvPr id="49" name="円/楕円 34"/>
              <p:cNvSpPr/>
              <p:nvPr/>
            </p:nvSpPr>
            <p:spPr>
              <a:xfrm>
                <a:off x="11324298" y="21372790"/>
                <a:ext cx="6680074" cy="6860377"/>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ja-JP" altLang="en-US"/>
              </a:p>
            </p:txBody>
          </p:sp>
          <p:sp>
            <p:nvSpPr>
              <p:cNvPr id="50" name="正方形/長方形 49"/>
              <p:cNvSpPr/>
              <p:nvPr/>
            </p:nvSpPr>
            <p:spPr>
              <a:xfrm>
                <a:off x="11455917" y="24190533"/>
                <a:ext cx="6175412" cy="61244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sp>
            <p:nvSpPr>
              <p:cNvPr id="51" name="正方形/長方形 50"/>
              <p:cNvSpPr/>
              <p:nvPr/>
            </p:nvSpPr>
            <p:spPr>
              <a:xfrm>
                <a:off x="14101701" y="26263282"/>
                <a:ext cx="3238033" cy="64105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sp>
            <p:nvSpPr>
              <p:cNvPr id="52" name="正方形/長方形 51"/>
              <p:cNvSpPr/>
              <p:nvPr/>
            </p:nvSpPr>
            <p:spPr>
              <a:xfrm rot="5400000">
                <a:off x="10696706" y="24587980"/>
                <a:ext cx="6175412" cy="61244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grpSp>
        <p:pic>
          <p:nvPicPr>
            <p:cNvPr id="41" name="Picture 2" descr="監視カメラ・防犯カメラのイラスト"/>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178816" y="24802979"/>
              <a:ext cx="1073564" cy="1073564"/>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18" descr="上京したての人のイラスト"/>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77601" y="21602180"/>
              <a:ext cx="2048230" cy="2048230"/>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2" descr="監視カメラ・防犯カメラのイラスト"/>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877381" y="21914771"/>
              <a:ext cx="1073564" cy="1073564"/>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2" descr="監視カメラ・防犯カメラのイラスト"/>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a:off x="4210050" y="23776558"/>
              <a:ext cx="1073564" cy="1073564"/>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24" descr="家のイラスト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935801" y="24003614"/>
              <a:ext cx="1905000" cy="1781176"/>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12" descr="手をあげて横断歩道を渡る小学生のイラスト"/>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94441" y="22923969"/>
              <a:ext cx="2360700" cy="2360700"/>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24" descr="家のイラスト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405503" y="26180325"/>
              <a:ext cx="1905000" cy="1781176"/>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26" descr="https://2.bp.blogspot.com/-gwj84W9hV3U/V2vXpp8q23I/AAAAAAAA74E/ufde3GpkI-wmJ1MCHX1awIOrJ5NKxL5KQCLcB/s800/building_house7.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416757" y="25456929"/>
              <a:ext cx="2145482" cy="2001557"/>
            </a:xfrm>
            <a:prstGeom prst="rect">
              <a:avLst/>
            </a:prstGeom>
            <a:noFill/>
            <a:extLst>
              <a:ext uri="{909E8E84-426E-40DD-AFC4-6F175D3DCCD1}">
                <a14:hiddenFill xmlns:a14="http://schemas.microsoft.com/office/drawing/2010/main">
                  <a:solidFill>
                    <a:srgbClr val="FFFFFF"/>
                  </a:solidFill>
                </a14:hiddenFill>
              </a:ext>
            </a:extLst>
          </p:spPr>
        </p:pic>
      </p:grpSp>
      <p:sp>
        <p:nvSpPr>
          <p:cNvPr id="53" name="テキスト ボックス 52"/>
          <p:cNvSpPr txBox="1"/>
          <p:nvPr/>
        </p:nvSpPr>
        <p:spPr>
          <a:xfrm>
            <a:off x="55498" y="831857"/>
            <a:ext cx="6075004" cy="523220"/>
          </a:xfrm>
          <a:prstGeom prst="rect">
            <a:avLst/>
          </a:prstGeom>
          <a:noFill/>
        </p:spPr>
        <p:txBody>
          <a:bodyPr wrap="square" rtlCol="0">
            <a:spAutoFit/>
          </a:bodyPr>
          <a:lstStyle/>
          <a:p>
            <a:r>
              <a:rPr kumimoji="1" lang="en-US" altLang="ja-JP" sz="2800" dirty="0" smtClean="0"/>
              <a:t>Internet</a:t>
            </a:r>
            <a:r>
              <a:rPr lang="ja-JP" altLang="en-US" sz="2800" dirty="0"/>
              <a:t> </a:t>
            </a:r>
            <a:r>
              <a:rPr lang="en-US" altLang="ja-JP" sz="2800" dirty="0" smtClean="0"/>
              <a:t>of Things (</a:t>
            </a:r>
            <a:r>
              <a:rPr lang="en-US" altLang="ja-JP" sz="2800" dirty="0" err="1" smtClean="0"/>
              <a:t>IoT</a:t>
            </a:r>
            <a:r>
              <a:rPr lang="en-US" altLang="ja-JP" sz="2800" dirty="0" smtClean="0"/>
              <a:t>) </a:t>
            </a:r>
            <a:r>
              <a:rPr lang="ja-JP" altLang="en-US" sz="2800" dirty="0" smtClean="0"/>
              <a:t>の普及</a:t>
            </a:r>
            <a:endParaRPr kumimoji="1" lang="ja-JP" altLang="en-US" sz="2800" dirty="0"/>
          </a:p>
        </p:txBody>
      </p:sp>
      <p:sp>
        <p:nvSpPr>
          <p:cNvPr id="54" name="テキスト ボックス 53"/>
          <p:cNvSpPr txBox="1"/>
          <p:nvPr/>
        </p:nvSpPr>
        <p:spPr>
          <a:xfrm>
            <a:off x="55498" y="1355077"/>
            <a:ext cx="6075004" cy="523220"/>
          </a:xfrm>
          <a:prstGeom prst="rect">
            <a:avLst/>
          </a:prstGeom>
          <a:noFill/>
        </p:spPr>
        <p:txBody>
          <a:bodyPr wrap="square" rtlCol="0">
            <a:spAutoFit/>
          </a:bodyPr>
          <a:lstStyle/>
          <a:p>
            <a:r>
              <a:rPr kumimoji="1" lang="en-US" altLang="ja-JP" sz="2800" dirty="0" smtClean="0"/>
              <a:t>Internet</a:t>
            </a:r>
            <a:r>
              <a:rPr lang="ja-JP" altLang="en-US" sz="2800" dirty="0"/>
              <a:t> </a:t>
            </a:r>
            <a:r>
              <a:rPr lang="en-US" altLang="ja-JP" sz="2800" dirty="0" smtClean="0"/>
              <a:t>of Things (</a:t>
            </a:r>
            <a:r>
              <a:rPr lang="en-US" altLang="ja-JP" sz="2800" dirty="0" err="1" smtClean="0"/>
              <a:t>IoT</a:t>
            </a:r>
            <a:r>
              <a:rPr lang="en-US" altLang="ja-JP" sz="2800" dirty="0" smtClean="0"/>
              <a:t>) </a:t>
            </a:r>
            <a:r>
              <a:rPr lang="ja-JP" altLang="en-US" sz="2800" dirty="0" smtClean="0"/>
              <a:t>のオープン化</a:t>
            </a:r>
            <a:endParaRPr kumimoji="1" lang="ja-JP" altLang="en-US" sz="2800" dirty="0"/>
          </a:p>
        </p:txBody>
      </p:sp>
      <p:sp>
        <p:nvSpPr>
          <p:cNvPr id="5" name="角丸四角形吹き出し 4"/>
          <p:cNvSpPr/>
          <p:nvPr/>
        </p:nvSpPr>
        <p:spPr>
          <a:xfrm>
            <a:off x="3298686" y="2022250"/>
            <a:ext cx="5616714" cy="980664"/>
          </a:xfrm>
          <a:prstGeom prst="wedgeRoundRectCallout">
            <a:avLst>
              <a:gd name="adj1" fmla="val -71547"/>
              <a:gd name="adj2" fmla="val 70821"/>
              <a:gd name="adj3" fmla="val 16667"/>
            </a:avLst>
          </a:prstGeom>
          <a:ln w="38100"/>
        </p:spPr>
        <p:style>
          <a:lnRef idx="2">
            <a:schemeClr val="accent2"/>
          </a:lnRef>
          <a:fillRef idx="1">
            <a:schemeClr val="lt1"/>
          </a:fillRef>
          <a:effectRef idx="0">
            <a:schemeClr val="accent2"/>
          </a:effectRef>
          <a:fontRef idx="minor">
            <a:schemeClr val="dk1"/>
          </a:fontRef>
        </p:style>
        <p:txBody>
          <a:bodyPr rtlCol="0" anchor="ctr"/>
          <a:lstStyle/>
          <a:p>
            <a:pPr algn="ctr"/>
            <a:r>
              <a:rPr kumimoji="1" lang="ja-JP" altLang="en-US" sz="2100" dirty="0" smtClean="0"/>
              <a:t>コンビニのカメラにおじいちゃんが映った！</a:t>
            </a:r>
            <a:r>
              <a:rPr kumimoji="1" lang="en-US" altLang="ja-JP" sz="2100" dirty="0" smtClean="0"/>
              <a:t/>
            </a:r>
            <a:br>
              <a:rPr kumimoji="1" lang="en-US" altLang="ja-JP" sz="2100" dirty="0" smtClean="0"/>
            </a:br>
            <a:r>
              <a:rPr kumimoji="1" lang="ja-JP" altLang="en-US" sz="2100" dirty="0" smtClean="0"/>
              <a:t>今日も元気そうだ！</a:t>
            </a:r>
            <a:endParaRPr kumimoji="1" lang="ja-JP" altLang="en-US" sz="2100" dirty="0"/>
          </a:p>
        </p:txBody>
      </p:sp>
      <p:sp>
        <p:nvSpPr>
          <p:cNvPr id="56" name="角丸四角形吹き出し 55"/>
          <p:cNvSpPr/>
          <p:nvPr/>
        </p:nvSpPr>
        <p:spPr>
          <a:xfrm>
            <a:off x="3298686" y="3211415"/>
            <a:ext cx="5616714" cy="980664"/>
          </a:xfrm>
          <a:prstGeom prst="wedgeRoundRectCallout">
            <a:avLst>
              <a:gd name="adj1" fmla="val -61348"/>
              <a:gd name="adj2" fmla="val -14689"/>
              <a:gd name="adj3" fmla="val 16667"/>
            </a:avLst>
          </a:prstGeom>
          <a:ln w="38100"/>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sz="2100" dirty="0"/>
              <a:t>交差点</a:t>
            </a:r>
            <a:r>
              <a:rPr lang="ja-JP" altLang="en-US" sz="2100" dirty="0" smtClean="0"/>
              <a:t>のカメラで道路の傷み具合がわかる！</a:t>
            </a:r>
            <a:r>
              <a:rPr lang="en-US" altLang="ja-JP" sz="2100" dirty="0" smtClean="0"/>
              <a:t/>
            </a:r>
            <a:br>
              <a:rPr lang="en-US" altLang="ja-JP" sz="2100" dirty="0" smtClean="0"/>
            </a:br>
            <a:r>
              <a:rPr lang="ja-JP" altLang="en-US" sz="2100" dirty="0" smtClean="0"/>
              <a:t>あそこを直しに行こう！</a:t>
            </a:r>
            <a:endParaRPr kumimoji="1" lang="ja-JP" altLang="en-US" sz="2100" dirty="0"/>
          </a:p>
        </p:txBody>
      </p:sp>
      <p:sp>
        <p:nvSpPr>
          <p:cNvPr id="57" name="角丸四角形吹き出し 56"/>
          <p:cNvSpPr/>
          <p:nvPr/>
        </p:nvSpPr>
        <p:spPr>
          <a:xfrm>
            <a:off x="3298686" y="4400580"/>
            <a:ext cx="5616714" cy="980664"/>
          </a:xfrm>
          <a:prstGeom prst="wedgeRoundRectCallout">
            <a:avLst>
              <a:gd name="adj1" fmla="val -54429"/>
              <a:gd name="adj2" fmla="val -24404"/>
              <a:gd name="adj3" fmla="val 16667"/>
            </a:avLst>
          </a:prstGeom>
          <a:ln w="38100"/>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sz="2100" dirty="0"/>
              <a:t>学校</a:t>
            </a:r>
            <a:r>
              <a:rPr lang="ja-JP" altLang="en-US" sz="2100" dirty="0" smtClean="0"/>
              <a:t>の前のカメラに息子が映った！</a:t>
            </a:r>
            <a:r>
              <a:rPr lang="en-US" altLang="ja-JP" sz="2100" dirty="0" smtClean="0"/>
              <a:t/>
            </a:r>
            <a:br>
              <a:rPr lang="en-US" altLang="ja-JP" sz="2100" dirty="0" smtClean="0"/>
            </a:br>
            <a:r>
              <a:rPr lang="ja-JP" altLang="en-US" sz="2100" dirty="0" smtClean="0"/>
              <a:t>今日も事故なく登校してるな！</a:t>
            </a:r>
            <a:endParaRPr kumimoji="1" lang="ja-JP" altLang="en-US" sz="2100" dirty="0"/>
          </a:p>
        </p:txBody>
      </p:sp>
      <p:sp>
        <p:nvSpPr>
          <p:cNvPr id="58" name="テキスト ボックス 57"/>
          <p:cNvSpPr txBox="1"/>
          <p:nvPr/>
        </p:nvSpPr>
        <p:spPr>
          <a:xfrm>
            <a:off x="2496862" y="5946544"/>
            <a:ext cx="4538939" cy="523220"/>
          </a:xfrm>
          <a:prstGeom prst="rect">
            <a:avLst/>
          </a:prstGeom>
          <a:noFill/>
        </p:spPr>
        <p:txBody>
          <a:bodyPr wrap="square" rtlCol="0">
            <a:spAutoFit/>
          </a:bodyPr>
          <a:lstStyle/>
          <a:p>
            <a:r>
              <a:rPr lang="ja-JP" altLang="en-US" sz="2800" dirty="0">
                <a:solidFill>
                  <a:srgbClr val="FF0000"/>
                </a:solidFill>
              </a:rPr>
              <a:t>サービスの</a:t>
            </a:r>
            <a:r>
              <a:rPr lang="ja-JP" altLang="en-US" sz="2800" dirty="0" smtClean="0">
                <a:solidFill>
                  <a:srgbClr val="FF0000"/>
                </a:solidFill>
              </a:rPr>
              <a:t>開拓・高機能化</a:t>
            </a:r>
            <a:endParaRPr lang="ja-JP" altLang="en-US" sz="2800" dirty="0">
              <a:solidFill>
                <a:srgbClr val="FF0000"/>
              </a:solidFill>
            </a:endParaRPr>
          </a:p>
        </p:txBody>
      </p:sp>
      <p:sp>
        <p:nvSpPr>
          <p:cNvPr id="59" name="右矢印 58"/>
          <p:cNvSpPr/>
          <p:nvPr/>
        </p:nvSpPr>
        <p:spPr>
          <a:xfrm>
            <a:off x="1877338" y="5971553"/>
            <a:ext cx="682933" cy="400110"/>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7" name="左中かっこ 6"/>
          <p:cNvSpPr/>
          <p:nvPr/>
        </p:nvSpPr>
        <p:spPr>
          <a:xfrm rot="10800000">
            <a:off x="5825702" y="905569"/>
            <a:ext cx="304800" cy="895343"/>
          </a:xfrm>
          <a:prstGeom prst="leftBrace">
            <a:avLst/>
          </a:prstGeom>
          <a:ln w="38100"/>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p>
        </p:txBody>
      </p:sp>
      <p:sp>
        <p:nvSpPr>
          <p:cNvPr id="8" name="テキスト ボックス 7"/>
          <p:cNvSpPr txBox="1"/>
          <p:nvPr/>
        </p:nvSpPr>
        <p:spPr>
          <a:xfrm>
            <a:off x="6443134" y="1122407"/>
            <a:ext cx="2269066" cy="461665"/>
          </a:xfrm>
          <a:prstGeom prst="rect">
            <a:avLst/>
          </a:prstGeom>
          <a:noFill/>
        </p:spPr>
        <p:txBody>
          <a:bodyPr wrap="square" rtlCol="0">
            <a:spAutoFit/>
          </a:bodyPr>
          <a:lstStyle/>
          <a:p>
            <a:r>
              <a:rPr kumimoji="1" lang="ja-JP" altLang="en-US" sz="2400" dirty="0" smtClean="0"/>
              <a:t>合わさると</a:t>
            </a:r>
            <a:r>
              <a:rPr kumimoji="1" lang="en-US" altLang="ja-JP" sz="2400" dirty="0" smtClean="0"/>
              <a:t>…</a:t>
            </a:r>
            <a:endParaRPr kumimoji="1" lang="ja-JP" altLang="en-US" sz="2400" dirty="0"/>
          </a:p>
        </p:txBody>
      </p:sp>
    </p:spTree>
    <p:extLst>
      <p:ext uri="{BB962C8B-B14F-4D97-AF65-F5344CB8AC3E}">
        <p14:creationId xmlns:p14="http://schemas.microsoft.com/office/powerpoint/2010/main" val="283992106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研究背景</a:t>
            </a:r>
            <a:endParaRPr kumimoji="1" lang="ja-JP" altLang="en-US" dirty="0"/>
          </a:p>
        </p:txBody>
      </p:sp>
      <p:grpSp>
        <p:nvGrpSpPr>
          <p:cNvPr id="29" name="グループ化 28"/>
          <p:cNvGrpSpPr/>
          <p:nvPr/>
        </p:nvGrpSpPr>
        <p:grpSpPr>
          <a:xfrm>
            <a:off x="569934" y="3266871"/>
            <a:ext cx="2640835" cy="2526365"/>
            <a:chOff x="4076720" y="21602180"/>
            <a:chExt cx="6680074" cy="6860377"/>
          </a:xfrm>
        </p:grpSpPr>
        <p:grpSp>
          <p:nvGrpSpPr>
            <p:cNvPr id="35" name="グループ化 34"/>
            <p:cNvGrpSpPr/>
            <p:nvPr/>
          </p:nvGrpSpPr>
          <p:grpSpPr>
            <a:xfrm>
              <a:off x="4076720" y="21602180"/>
              <a:ext cx="6680074" cy="6860377"/>
              <a:chOff x="11324298" y="21372790"/>
              <a:chExt cx="6680074" cy="6860377"/>
            </a:xfrm>
          </p:grpSpPr>
          <p:sp>
            <p:nvSpPr>
              <p:cNvPr id="49" name="円/楕円 34"/>
              <p:cNvSpPr/>
              <p:nvPr/>
            </p:nvSpPr>
            <p:spPr>
              <a:xfrm>
                <a:off x="11324298" y="21372790"/>
                <a:ext cx="6680074" cy="6860377"/>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ja-JP" altLang="en-US"/>
              </a:p>
            </p:txBody>
          </p:sp>
          <p:sp>
            <p:nvSpPr>
              <p:cNvPr id="50" name="正方形/長方形 49"/>
              <p:cNvSpPr/>
              <p:nvPr/>
            </p:nvSpPr>
            <p:spPr>
              <a:xfrm>
                <a:off x="11455917" y="24190533"/>
                <a:ext cx="6175412" cy="61244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sp>
            <p:nvSpPr>
              <p:cNvPr id="51" name="正方形/長方形 50"/>
              <p:cNvSpPr/>
              <p:nvPr/>
            </p:nvSpPr>
            <p:spPr>
              <a:xfrm>
                <a:off x="14101701" y="26263282"/>
                <a:ext cx="3238033" cy="64105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sp>
            <p:nvSpPr>
              <p:cNvPr id="52" name="正方形/長方形 51"/>
              <p:cNvSpPr/>
              <p:nvPr/>
            </p:nvSpPr>
            <p:spPr>
              <a:xfrm rot="5400000">
                <a:off x="10696706" y="24587980"/>
                <a:ext cx="6175412" cy="61244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grpSp>
        <p:pic>
          <p:nvPicPr>
            <p:cNvPr id="41" name="Picture 2" descr="監視カメラ・防犯カメラのイラスト"/>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178816" y="24802979"/>
              <a:ext cx="1073564" cy="1073564"/>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18" descr="上京したての人のイラスト"/>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77601" y="21602180"/>
              <a:ext cx="2048230" cy="2048230"/>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2" descr="監視カメラ・防犯カメラのイラスト"/>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877381" y="21914771"/>
              <a:ext cx="1073564" cy="1073564"/>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2" descr="監視カメラ・防犯カメラのイラスト"/>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a:off x="4210050" y="23776558"/>
              <a:ext cx="1073564" cy="1073564"/>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24" descr="家のイラスト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935801" y="24003614"/>
              <a:ext cx="1905000" cy="1781176"/>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12" descr="手をあげて横断歩道を渡る小学生のイラスト"/>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94441" y="22923969"/>
              <a:ext cx="2360700" cy="2360700"/>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24" descr="家のイラスト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405503" y="26180325"/>
              <a:ext cx="1905000" cy="1781176"/>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26" descr="https://2.bp.blogspot.com/-gwj84W9hV3U/V2vXpp8q23I/AAAAAAAA74E/ufde3GpkI-wmJ1MCHX1awIOrJ5NKxL5KQCLcB/s800/building_house7.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416757" y="25456929"/>
              <a:ext cx="2145482" cy="2001557"/>
            </a:xfrm>
            <a:prstGeom prst="rect">
              <a:avLst/>
            </a:prstGeom>
            <a:noFill/>
            <a:extLst>
              <a:ext uri="{909E8E84-426E-40DD-AFC4-6F175D3DCCD1}">
                <a14:hiddenFill xmlns:a14="http://schemas.microsoft.com/office/drawing/2010/main">
                  <a:solidFill>
                    <a:srgbClr val="FFFFFF"/>
                  </a:solidFill>
                </a14:hiddenFill>
              </a:ext>
            </a:extLst>
          </p:spPr>
        </p:pic>
      </p:grpSp>
      <p:sp>
        <p:nvSpPr>
          <p:cNvPr id="53" name="テキスト ボックス 52"/>
          <p:cNvSpPr txBox="1"/>
          <p:nvPr/>
        </p:nvSpPr>
        <p:spPr>
          <a:xfrm>
            <a:off x="55498" y="831857"/>
            <a:ext cx="6075004" cy="523220"/>
          </a:xfrm>
          <a:prstGeom prst="rect">
            <a:avLst/>
          </a:prstGeom>
          <a:noFill/>
        </p:spPr>
        <p:txBody>
          <a:bodyPr wrap="square" rtlCol="0">
            <a:spAutoFit/>
          </a:bodyPr>
          <a:lstStyle/>
          <a:p>
            <a:r>
              <a:rPr kumimoji="1" lang="en-US" altLang="ja-JP" sz="2800" dirty="0" smtClean="0"/>
              <a:t>Internet</a:t>
            </a:r>
            <a:r>
              <a:rPr lang="ja-JP" altLang="en-US" sz="2800" dirty="0"/>
              <a:t> </a:t>
            </a:r>
            <a:r>
              <a:rPr lang="en-US" altLang="ja-JP" sz="2800" dirty="0" smtClean="0"/>
              <a:t>of Things (</a:t>
            </a:r>
            <a:r>
              <a:rPr lang="en-US" altLang="ja-JP" sz="2800" dirty="0" err="1" smtClean="0"/>
              <a:t>IoT</a:t>
            </a:r>
            <a:r>
              <a:rPr lang="en-US" altLang="ja-JP" sz="2800" dirty="0" smtClean="0"/>
              <a:t>) </a:t>
            </a:r>
            <a:r>
              <a:rPr lang="ja-JP" altLang="en-US" sz="2800" dirty="0" smtClean="0"/>
              <a:t>の普及</a:t>
            </a:r>
            <a:endParaRPr kumimoji="1" lang="ja-JP" altLang="en-US" sz="2800" dirty="0"/>
          </a:p>
        </p:txBody>
      </p:sp>
      <p:sp>
        <p:nvSpPr>
          <p:cNvPr id="54" name="テキスト ボックス 53"/>
          <p:cNvSpPr txBox="1"/>
          <p:nvPr/>
        </p:nvSpPr>
        <p:spPr>
          <a:xfrm>
            <a:off x="55498" y="1355077"/>
            <a:ext cx="6075004" cy="523220"/>
          </a:xfrm>
          <a:prstGeom prst="rect">
            <a:avLst/>
          </a:prstGeom>
          <a:noFill/>
        </p:spPr>
        <p:txBody>
          <a:bodyPr wrap="square" rtlCol="0">
            <a:spAutoFit/>
          </a:bodyPr>
          <a:lstStyle/>
          <a:p>
            <a:r>
              <a:rPr kumimoji="1" lang="en-US" altLang="ja-JP" sz="2800" dirty="0" smtClean="0"/>
              <a:t>Internet</a:t>
            </a:r>
            <a:r>
              <a:rPr lang="ja-JP" altLang="en-US" sz="2800" dirty="0"/>
              <a:t> </a:t>
            </a:r>
            <a:r>
              <a:rPr lang="en-US" altLang="ja-JP" sz="2800" dirty="0" smtClean="0"/>
              <a:t>of Things (</a:t>
            </a:r>
            <a:r>
              <a:rPr lang="en-US" altLang="ja-JP" sz="2800" dirty="0" err="1" smtClean="0"/>
              <a:t>IoT</a:t>
            </a:r>
            <a:r>
              <a:rPr lang="en-US" altLang="ja-JP" sz="2800" dirty="0" smtClean="0"/>
              <a:t>) </a:t>
            </a:r>
            <a:r>
              <a:rPr lang="ja-JP" altLang="en-US" sz="2800" dirty="0" smtClean="0"/>
              <a:t>のオープン化</a:t>
            </a:r>
            <a:endParaRPr kumimoji="1" lang="ja-JP" altLang="en-US" sz="2800" dirty="0"/>
          </a:p>
        </p:txBody>
      </p:sp>
      <p:sp>
        <p:nvSpPr>
          <p:cNvPr id="57" name="角丸四角形吹き出し 56"/>
          <p:cNvSpPr/>
          <p:nvPr/>
        </p:nvSpPr>
        <p:spPr>
          <a:xfrm>
            <a:off x="3298686" y="4400580"/>
            <a:ext cx="5616714" cy="980664"/>
          </a:xfrm>
          <a:prstGeom prst="wedgeRoundRectCallout">
            <a:avLst>
              <a:gd name="adj1" fmla="val -54429"/>
              <a:gd name="adj2" fmla="val -24404"/>
              <a:gd name="adj3" fmla="val 16667"/>
            </a:avLst>
          </a:prstGeom>
          <a:ln w="38100"/>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sz="2100" dirty="0"/>
              <a:t>学校</a:t>
            </a:r>
            <a:r>
              <a:rPr lang="ja-JP" altLang="en-US" sz="2100" dirty="0" smtClean="0"/>
              <a:t>の前のカメラに息子が映った！</a:t>
            </a:r>
            <a:r>
              <a:rPr lang="en-US" altLang="ja-JP" sz="2100" dirty="0" smtClean="0"/>
              <a:t/>
            </a:r>
            <a:br>
              <a:rPr lang="en-US" altLang="ja-JP" sz="2100" dirty="0" smtClean="0"/>
            </a:br>
            <a:r>
              <a:rPr lang="ja-JP" altLang="en-US" sz="2100" dirty="0" smtClean="0"/>
              <a:t>今日も事故なく登校してるな！</a:t>
            </a:r>
            <a:endParaRPr kumimoji="1" lang="ja-JP" altLang="en-US" sz="2100" dirty="0"/>
          </a:p>
        </p:txBody>
      </p:sp>
      <p:sp>
        <p:nvSpPr>
          <p:cNvPr id="58" name="テキスト ボックス 57"/>
          <p:cNvSpPr txBox="1"/>
          <p:nvPr/>
        </p:nvSpPr>
        <p:spPr>
          <a:xfrm>
            <a:off x="2496862" y="5946544"/>
            <a:ext cx="4538939" cy="523220"/>
          </a:xfrm>
          <a:prstGeom prst="rect">
            <a:avLst/>
          </a:prstGeom>
          <a:noFill/>
        </p:spPr>
        <p:txBody>
          <a:bodyPr wrap="square" rtlCol="0">
            <a:spAutoFit/>
          </a:bodyPr>
          <a:lstStyle/>
          <a:p>
            <a:r>
              <a:rPr lang="ja-JP" altLang="en-US" sz="2800" dirty="0">
                <a:solidFill>
                  <a:srgbClr val="FF0000"/>
                </a:solidFill>
              </a:rPr>
              <a:t>サービスの</a:t>
            </a:r>
            <a:r>
              <a:rPr lang="ja-JP" altLang="en-US" sz="2800" dirty="0" smtClean="0">
                <a:solidFill>
                  <a:srgbClr val="FF0000"/>
                </a:solidFill>
              </a:rPr>
              <a:t>開拓・高機能化</a:t>
            </a:r>
            <a:endParaRPr lang="ja-JP" altLang="en-US" sz="2800" dirty="0">
              <a:solidFill>
                <a:srgbClr val="FF0000"/>
              </a:solidFill>
            </a:endParaRPr>
          </a:p>
        </p:txBody>
      </p:sp>
      <p:sp>
        <p:nvSpPr>
          <p:cNvPr id="59" name="右矢印 58"/>
          <p:cNvSpPr/>
          <p:nvPr/>
        </p:nvSpPr>
        <p:spPr>
          <a:xfrm>
            <a:off x="1877338" y="5971553"/>
            <a:ext cx="682933" cy="400110"/>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7" name="左中かっこ 6"/>
          <p:cNvSpPr/>
          <p:nvPr/>
        </p:nvSpPr>
        <p:spPr>
          <a:xfrm rot="10800000">
            <a:off x="5825702" y="905569"/>
            <a:ext cx="304800" cy="895343"/>
          </a:xfrm>
          <a:prstGeom prst="leftBrace">
            <a:avLst/>
          </a:prstGeom>
          <a:ln w="38100"/>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p>
        </p:txBody>
      </p:sp>
      <p:sp>
        <p:nvSpPr>
          <p:cNvPr id="8" name="テキスト ボックス 7"/>
          <p:cNvSpPr txBox="1"/>
          <p:nvPr/>
        </p:nvSpPr>
        <p:spPr>
          <a:xfrm>
            <a:off x="6443134" y="1122407"/>
            <a:ext cx="2269066" cy="461665"/>
          </a:xfrm>
          <a:prstGeom prst="rect">
            <a:avLst/>
          </a:prstGeom>
          <a:noFill/>
        </p:spPr>
        <p:txBody>
          <a:bodyPr wrap="square" rtlCol="0">
            <a:spAutoFit/>
          </a:bodyPr>
          <a:lstStyle/>
          <a:p>
            <a:r>
              <a:rPr kumimoji="1" lang="ja-JP" altLang="en-US" sz="2400" dirty="0" smtClean="0"/>
              <a:t>合わさると</a:t>
            </a:r>
            <a:r>
              <a:rPr kumimoji="1" lang="en-US" altLang="ja-JP" sz="2400" dirty="0" smtClean="0"/>
              <a:t>…</a:t>
            </a:r>
            <a:endParaRPr kumimoji="1" lang="ja-JP" altLang="en-US" sz="2400" dirty="0"/>
          </a:p>
        </p:txBody>
      </p:sp>
      <p:sp>
        <p:nvSpPr>
          <p:cNvPr id="3" name="円形吹き出し 2"/>
          <p:cNvSpPr/>
          <p:nvPr/>
        </p:nvSpPr>
        <p:spPr>
          <a:xfrm>
            <a:off x="4026535" y="2715967"/>
            <a:ext cx="4207934" cy="986398"/>
          </a:xfrm>
          <a:prstGeom prst="wedgeEllipseCallout">
            <a:avLst>
              <a:gd name="adj1" fmla="val -40918"/>
              <a:gd name="adj2" fmla="val 111360"/>
            </a:avLst>
          </a:prstGeom>
          <a:ln w="38100"/>
        </p:spPr>
        <p:style>
          <a:lnRef idx="2">
            <a:schemeClr val="accent6"/>
          </a:lnRef>
          <a:fillRef idx="1">
            <a:schemeClr val="lt1"/>
          </a:fillRef>
          <a:effectRef idx="0">
            <a:schemeClr val="accent6"/>
          </a:effectRef>
          <a:fontRef idx="minor">
            <a:schemeClr val="dk1"/>
          </a:fontRef>
        </p:style>
        <p:txBody>
          <a:bodyPr rtlCol="0" anchor="ctr"/>
          <a:lstStyle/>
          <a:p>
            <a:pPr algn="ctr"/>
            <a:r>
              <a:rPr lang="ja-JP" altLang="en-US" sz="2400" dirty="0"/>
              <a:t>本研究</a:t>
            </a:r>
            <a:r>
              <a:rPr kumimoji="1" lang="ja-JP" altLang="en-US" sz="2400" dirty="0" smtClean="0"/>
              <a:t>では</a:t>
            </a:r>
            <a:r>
              <a:rPr kumimoji="1" lang="en-US" altLang="ja-JP" sz="2400" dirty="0" smtClean="0"/>
              <a:t/>
            </a:r>
            <a:br>
              <a:rPr kumimoji="1" lang="en-US" altLang="ja-JP" sz="2400" dirty="0" smtClean="0"/>
            </a:br>
            <a:r>
              <a:rPr kumimoji="1" lang="ja-JP" altLang="en-US" sz="2400" dirty="0" smtClean="0"/>
              <a:t>このサービスに着目</a:t>
            </a:r>
            <a:endParaRPr kumimoji="1" lang="ja-JP" altLang="en-US" sz="2400" dirty="0"/>
          </a:p>
        </p:txBody>
      </p:sp>
    </p:spTree>
    <p:extLst>
      <p:ext uri="{BB962C8B-B14F-4D97-AF65-F5344CB8AC3E}">
        <p14:creationId xmlns:p14="http://schemas.microsoft.com/office/powerpoint/2010/main" val="391627391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右矢印 22"/>
          <p:cNvSpPr/>
          <p:nvPr/>
        </p:nvSpPr>
        <p:spPr>
          <a:xfrm>
            <a:off x="3269358" y="3332220"/>
            <a:ext cx="2495405" cy="474097"/>
          </a:xfrm>
          <a:prstGeom prst="rightArrow">
            <a:avLst>
              <a:gd name="adj1" fmla="val 50000"/>
              <a:gd name="adj2" fmla="val 125084"/>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2" name="タイトル 1"/>
          <p:cNvSpPr>
            <a:spLocks noGrp="1"/>
          </p:cNvSpPr>
          <p:nvPr>
            <p:ph type="title"/>
          </p:nvPr>
        </p:nvSpPr>
        <p:spPr/>
        <p:txBody>
          <a:bodyPr/>
          <a:lstStyle/>
          <a:p>
            <a:r>
              <a:rPr lang="ja-JP" altLang="en-US" dirty="0" smtClean="0"/>
              <a:t>研究背景</a:t>
            </a:r>
            <a:endParaRPr kumimoji="1" lang="ja-JP" altLang="en-US" dirty="0"/>
          </a:p>
        </p:txBody>
      </p:sp>
      <p:grpSp>
        <p:nvGrpSpPr>
          <p:cNvPr id="4" name="グループ化 3"/>
          <p:cNvGrpSpPr/>
          <p:nvPr/>
        </p:nvGrpSpPr>
        <p:grpSpPr>
          <a:xfrm>
            <a:off x="2041880" y="1539671"/>
            <a:ext cx="2640835" cy="2526365"/>
            <a:chOff x="4076720" y="21602180"/>
            <a:chExt cx="6680074" cy="6860377"/>
          </a:xfrm>
        </p:grpSpPr>
        <p:grpSp>
          <p:nvGrpSpPr>
            <p:cNvPr id="5" name="グループ化 4"/>
            <p:cNvGrpSpPr/>
            <p:nvPr/>
          </p:nvGrpSpPr>
          <p:grpSpPr>
            <a:xfrm>
              <a:off x="4076720" y="21602180"/>
              <a:ext cx="6680074" cy="6860377"/>
              <a:chOff x="11324298" y="21372790"/>
              <a:chExt cx="6680074" cy="6860377"/>
            </a:xfrm>
          </p:grpSpPr>
          <p:sp>
            <p:nvSpPr>
              <p:cNvPr id="14" name="円/楕円 34"/>
              <p:cNvSpPr/>
              <p:nvPr/>
            </p:nvSpPr>
            <p:spPr>
              <a:xfrm>
                <a:off x="11324298" y="21372790"/>
                <a:ext cx="6680074" cy="6860377"/>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ja-JP" altLang="en-US"/>
              </a:p>
            </p:txBody>
          </p:sp>
          <p:sp>
            <p:nvSpPr>
              <p:cNvPr id="15" name="正方形/長方形 14"/>
              <p:cNvSpPr/>
              <p:nvPr/>
            </p:nvSpPr>
            <p:spPr>
              <a:xfrm>
                <a:off x="11455917" y="24190533"/>
                <a:ext cx="6175412" cy="61244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sp>
            <p:nvSpPr>
              <p:cNvPr id="16" name="正方形/長方形 15"/>
              <p:cNvSpPr/>
              <p:nvPr/>
            </p:nvSpPr>
            <p:spPr>
              <a:xfrm>
                <a:off x="14101701" y="26263282"/>
                <a:ext cx="3238033" cy="64105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sp>
            <p:nvSpPr>
              <p:cNvPr id="17" name="正方形/長方形 16"/>
              <p:cNvSpPr/>
              <p:nvPr/>
            </p:nvSpPr>
            <p:spPr>
              <a:xfrm rot="5400000">
                <a:off x="10696706" y="24587980"/>
                <a:ext cx="6175412" cy="61244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grpSp>
        <p:pic>
          <p:nvPicPr>
            <p:cNvPr id="6" name="Picture 2" descr="監視カメラ・防犯カメラのイラスト"/>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178816" y="24802979"/>
              <a:ext cx="1073564" cy="107356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8" descr="上京したての人のイラスト"/>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77601" y="21602180"/>
              <a:ext cx="2048230" cy="204823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監視カメラ・防犯カメラのイラスト"/>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877381" y="21914771"/>
              <a:ext cx="1073564" cy="107356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監視カメラ・防犯カメラのイラスト"/>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a:off x="4210050" y="23776558"/>
              <a:ext cx="1073564" cy="107356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4" descr="家のイラスト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935801" y="24003614"/>
              <a:ext cx="1905000" cy="178117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2" descr="手をあげて横断歩道を渡る小学生のイラスト"/>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94441" y="22923969"/>
              <a:ext cx="2360700" cy="23607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4" descr="家のイラスト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405503" y="26180325"/>
              <a:ext cx="1905000" cy="178117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6" descr="https://2.bp.blogspot.com/-gwj84W9hV3U/V2vXpp8q23I/AAAAAAAA74E/ufde3GpkI-wmJ1MCHX1awIOrJ5NKxL5KQCLcB/s800/building_house7.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416757" y="25456929"/>
              <a:ext cx="2145482" cy="2001557"/>
            </a:xfrm>
            <a:prstGeom prst="rect">
              <a:avLst/>
            </a:prstGeom>
            <a:noFill/>
            <a:extLst>
              <a:ext uri="{909E8E84-426E-40DD-AFC4-6F175D3DCCD1}">
                <a14:hiddenFill xmlns:a14="http://schemas.microsoft.com/office/drawing/2010/main">
                  <a:solidFill>
                    <a:srgbClr val="FFFFFF"/>
                  </a:solidFill>
                </a14:hiddenFill>
              </a:ext>
            </a:extLst>
          </p:spPr>
        </p:pic>
      </p:grpSp>
      <p:sp>
        <p:nvSpPr>
          <p:cNvPr id="18" name="角丸四角形吹き出し 17"/>
          <p:cNvSpPr/>
          <p:nvPr/>
        </p:nvSpPr>
        <p:spPr>
          <a:xfrm>
            <a:off x="5506732" y="1811131"/>
            <a:ext cx="849624" cy="1148069"/>
          </a:xfrm>
          <a:prstGeom prst="wedgeRoundRectCallout">
            <a:avLst>
              <a:gd name="adj1" fmla="val -160746"/>
              <a:gd name="adj2" fmla="val 4458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32" name="Picture 8" descr="顔認証システムのイラスト"/>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50620" y="1613241"/>
            <a:ext cx="1714500" cy="1714500"/>
          </a:xfrm>
          <a:prstGeom prst="rect">
            <a:avLst/>
          </a:prstGeom>
          <a:noFill/>
          <a:extLst>
            <a:ext uri="{909E8E84-426E-40DD-AFC4-6F175D3DCCD1}">
              <a14:hiddenFill xmlns:a14="http://schemas.microsoft.com/office/drawing/2010/main">
                <a:solidFill>
                  <a:srgbClr val="FFFFFF"/>
                </a:solidFill>
              </a14:hiddenFill>
            </a:ext>
          </a:extLst>
        </p:spPr>
      </p:pic>
      <p:sp>
        <p:nvSpPr>
          <p:cNvPr id="29" name="テキスト ボックス 28"/>
          <p:cNvSpPr txBox="1"/>
          <p:nvPr/>
        </p:nvSpPr>
        <p:spPr>
          <a:xfrm>
            <a:off x="2586557" y="1043304"/>
            <a:ext cx="1551480" cy="400110"/>
          </a:xfrm>
          <a:prstGeom prst="rect">
            <a:avLst/>
          </a:prstGeom>
          <a:noFill/>
        </p:spPr>
        <p:txBody>
          <a:bodyPr wrap="square" rtlCol="0">
            <a:spAutoFit/>
          </a:bodyPr>
          <a:lstStyle/>
          <a:p>
            <a:r>
              <a:rPr kumimoji="1" lang="ja-JP" altLang="en-US" sz="2000" dirty="0" smtClean="0"/>
              <a:t>オープン</a:t>
            </a:r>
            <a:r>
              <a:rPr kumimoji="1" lang="en-US" altLang="ja-JP" sz="2000" dirty="0" err="1" smtClean="0"/>
              <a:t>IoT</a:t>
            </a:r>
            <a:endParaRPr kumimoji="1" lang="ja-JP" altLang="en-US" sz="2000" dirty="0"/>
          </a:p>
        </p:txBody>
      </p:sp>
      <p:sp>
        <p:nvSpPr>
          <p:cNvPr id="19" name="テキスト ボックス 18"/>
          <p:cNvSpPr txBox="1"/>
          <p:nvPr/>
        </p:nvSpPr>
        <p:spPr>
          <a:xfrm>
            <a:off x="4294564" y="1037609"/>
            <a:ext cx="515025" cy="400110"/>
          </a:xfrm>
          <a:prstGeom prst="rect">
            <a:avLst/>
          </a:prstGeom>
          <a:noFill/>
        </p:spPr>
        <p:txBody>
          <a:bodyPr wrap="square" rtlCol="0">
            <a:spAutoFit/>
          </a:bodyPr>
          <a:lstStyle/>
          <a:p>
            <a:r>
              <a:rPr kumimoji="1" lang="ja-JP" altLang="en-US" sz="2000" dirty="0" smtClean="0"/>
              <a:t>＋</a:t>
            </a:r>
            <a:endParaRPr kumimoji="1" lang="ja-JP" altLang="en-US" sz="2000" dirty="0"/>
          </a:p>
        </p:txBody>
      </p:sp>
      <p:sp>
        <p:nvSpPr>
          <p:cNvPr id="30" name="テキスト ボックス 29"/>
          <p:cNvSpPr txBox="1"/>
          <p:nvPr/>
        </p:nvSpPr>
        <p:spPr>
          <a:xfrm>
            <a:off x="4966116" y="1024456"/>
            <a:ext cx="2564971" cy="400110"/>
          </a:xfrm>
          <a:prstGeom prst="rect">
            <a:avLst/>
          </a:prstGeom>
          <a:noFill/>
        </p:spPr>
        <p:txBody>
          <a:bodyPr wrap="square" rtlCol="0">
            <a:spAutoFit/>
          </a:bodyPr>
          <a:lstStyle/>
          <a:p>
            <a:pPr algn="ctr"/>
            <a:r>
              <a:rPr kumimoji="1" lang="ja-JP" altLang="en-US" sz="2000" dirty="0" smtClean="0"/>
              <a:t>高度な画像処理技術</a:t>
            </a:r>
            <a:endParaRPr kumimoji="1" lang="ja-JP" altLang="en-US" sz="2000" dirty="0"/>
          </a:p>
        </p:txBody>
      </p:sp>
      <p:sp>
        <p:nvSpPr>
          <p:cNvPr id="27" name="テキスト ボックス 26"/>
          <p:cNvSpPr txBox="1"/>
          <p:nvPr/>
        </p:nvSpPr>
        <p:spPr>
          <a:xfrm>
            <a:off x="5931544" y="3267191"/>
            <a:ext cx="2980466" cy="707886"/>
          </a:xfrm>
          <a:prstGeom prst="rect">
            <a:avLst/>
          </a:prstGeom>
          <a:noFill/>
        </p:spPr>
        <p:txBody>
          <a:bodyPr wrap="square" rtlCol="0">
            <a:spAutoFit/>
          </a:bodyPr>
          <a:lstStyle/>
          <a:p>
            <a:r>
              <a:rPr lang="ja-JP" altLang="en-US" sz="2000" dirty="0" smtClean="0">
                <a:solidFill>
                  <a:srgbClr val="FF0000"/>
                </a:solidFill>
              </a:rPr>
              <a:t>屋外に及ぶ高精度</a:t>
            </a:r>
            <a:r>
              <a:rPr kumimoji="1" lang="ja-JP" altLang="en-US" sz="2000" dirty="0" smtClean="0">
                <a:solidFill>
                  <a:srgbClr val="FF0000"/>
                </a:solidFill>
              </a:rPr>
              <a:t>な</a:t>
            </a:r>
            <a:r>
              <a:rPr kumimoji="1" lang="en-US" altLang="ja-JP" sz="2000" dirty="0" smtClean="0">
                <a:solidFill>
                  <a:srgbClr val="FF0000"/>
                </a:solidFill>
              </a:rPr>
              <a:t/>
            </a:r>
            <a:br>
              <a:rPr kumimoji="1" lang="en-US" altLang="ja-JP" sz="2000" dirty="0" smtClean="0">
                <a:solidFill>
                  <a:srgbClr val="FF0000"/>
                </a:solidFill>
              </a:rPr>
            </a:br>
            <a:r>
              <a:rPr kumimoji="1" lang="ja-JP" altLang="en-US" sz="2000" dirty="0" smtClean="0">
                <a:solidFill>
                  <a:srgbClr val="FF0000"/>
                </a:solidFill>
              </a:rPr>
              <a:t>見守りサービスの展開</a:t>
            </a:r>
            <a:endParaRPr kumimoji="1" lang="ja-JP" altLang="en-US" sz="2000" dirty="0">
              <a:solidFill>
                <a:srgbClr val="FF0000"/>
              </a:solidFill>
            </a:endParaRPr>
          </a:p>
        </p:txBody>
      </p:sp>
      <p:sp>
        <p:nvSpPr>
          <p:cNvPr id="31" name="テキスト ボックス 30"/>
          <p:cNvSpPr txBox="1"/>
          <p:nvPr/>
        </p:nvSpPr>
        <p:spPr>
          <a:xfrm>
            <a:off x="6512883" y="1410751"/>
            <a:ext cx="2536629" cy="923330"/>
          </a:xfrm>
          <a:prstGeom prst="rect">
            <a:avLst/>
          </a:prstGeom>
          <a:noFill/>
          <a:ln w="38100">
            <a:solidFill>
              <a:srgbClr val="FF0000"/>
            </a:solidFill>
          </a:ln>
        </p:spPr>
        <p:txBody>
          <a:bodyPr wrap="square" rtlCol="0">
            <a:spAutoFit/>
          </a:bodyPr>
          <a:lstStyle/>
          <a:p>
            <a:r>
              <a:rPr kumimoji="1" lang="ja-JP" altLang="en-US" dirty="0" smtClean="0"/>
              <a:t>人間の認知処理に匹敵</a:t>
            </a:r>
            <a:endParaRPr kumimoji="1" lang="en-US" altLang="ja-JP" dirty="0" smtClean="0"/>
          </a:p>
          <a:p>
            <a:r>
              <a:rPr lang="ja-JP" altLang="en-US" dirty="0" smtClean="0"/>
              <a:t>指紋やカードなども</a:t>
            </a:r>
            <a:r>
              <a:rPr lang="en-US" altLang="ja-JP" dirty="0" smtClean="0"/>
              <a:t/>
            </a:r>
            <a:br>
              <a:rPr lang="en-US" altLang="ja-JP" dirty="0" smtClean="0"/>
            </a:br>
            <a:r>
              <a:rPr lang="ja-JP" altLang="en-US" dirty="0" smtClean="0"/>
              <a:t>カメラ越しに確認可能</a:t>
            </a:r>
            <a:endParaRPr kumimoji="1" lang="ja-JP" altLang="en-US" dirty="0"/>
          </a:p>
        </p:txBody>
      </p:sp>
    </p:spTree>
    <p:extLst>
      <p:ext uri="{BB962C8B-B14F-4D97-AF65-F5344CB8AC3E}">
        <p14:creationId xmlns:p14="http://schemas.microsoft.com/office/powerpoint/2010/main" val="234303133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下矢印 24"/>
          <p:cNvSpPr/>
          <p:nvPr/>
        </p:nvSpPr>
        <p:spPr>
          <a:xfrm>
            <a:off x="625374" y="2684940"/>
            <a:ext cx="504000" cy="2550912"/>
          </a:xfrm>
          <a:prstGeom prst="downArrow">
            <a:avLst>
              <a:gd name="adj1" fmla="val 33201"/>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6" name="Picture 4" descr="いろいろな防犯カメラを気にする人のイラスト"/>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74621" y="3576947"/>
            <a:ext cx="2032556" cy="2032556"/>
          </a:xfrm>
          <a:prstGeom prst="rect">
            <a:avLst/>
          </a:prstGeom>
          <a:noFill/>
          <a:extLst>
            <a:ext uri="{909E8E84-426E-40DD-AFC4-6F175D3DCCD1}">
              <a14:hiddenFill xmlns:a14="http://schemas.microsoft.com/office/drawing/2010/main">
                <a:solidFill>
                  <a:srgbClr val="FFFFFF"/>
                </a:solidFill>
              </a14:hiddenFill>
            </a:ext>
          </a:extLst>
        </p:spPr>
      </p:pic>
      <p:sp>
        <p:nvSpPr>
          <p:cNvPr id="23" name="右矢印 22"/>
          <p:cNvSpPr/>
          <p:nvPr/>
        </p:nvSpPr>
        <p:spPr>
          <a:xfrm>
            <a:off x="3269358" y="3332220"/>
            <a:ext cx="2495405" cy="474097"/>
          </a:xfrm>
          <a:prstGeom prst="rightArrow">
            <a:avLst>
              <a:gd name="adj1" fmla="val 50000"/>
              <a:gd name="adj2" fmla="val 125084"/>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36" name="曲折矢印 35"/>
          <p:cNvSpPr/>
          <p:nvPr/>
        </p:nvSpPr>
        <p:spPr>
          <a:xfrm rot="16200000" flipH="1">
            <a:off x="2888807" y="-676657"/>
            <a:ext cx="2160000" cy="6652684"/>
          </a:xfrm>
          <a:prstGeom prst="bentArrow">
            <a:avLst>
              <a:gd name="adj1" fmla="val 7809"/>
              <a:gd name="adj2" fmla="val 10785"/>
              <a:gd name="adj3" fmla="val 25000"/>
              <a:gd name="adj4" fmla="val 43750"/>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solidFill>
                <a:schemeClr val="tx1"/>
              </a:solidFill>
            </a:endParaRPr>
          </a:p>
        </p:txBody>
      </p:sp>
      <p:sp>
        <p:nvSpPr>
          <p:cNvPr id="2" name="タイトル 1"/>
          <p:cNvSpPr>
            <a:spLocks noGrp="1"/>
          </p:cNvSpPr>
          <p:nvPr>
            <p:ph type="title"/>
          </p:nvPr>
        </p:nvSpPr>
        <p:spPr/>
        <p:txBody>
          <a:bodyPr/>
          <a:lstStyle/>
          <a:p>
            <a:r>
              <a:rPr lang="ja-JP" altLang="en-US" dirty="0" smtClean="0"/>
              <a:t>研究背景</a:t>
            </a:r>
            <a:endParaRPr kumimoji="1" lang="ja-JP" altLang="en-US" dirty="0"/>
          </a:p>
        </p:txBody>
      </p:sp>
      <p:grpSp>
        <p:nvGrpSpPr>
          <p:cNvPr id="4" name="グループ化 3"/>
          <p:cNvGrpSpPr/>
          <p:nvPr/>
        </p:nvGrpSpPr>
        <p:grpSpPr>
          <a:xfrm>
            <a:off x="2041880" y="1539671"/>
            <a:ext cx="2640835" cy="2526365"/>
            <a:chOff x="4076720" y="21602180"/>
            <a:chExt cx="6680074" cy="6860377"/>
          </a:xfrm>
        </p:grpSpPr>
        <p:grpSp>
          <p:nvGrpSpPr>
            <p:cNvPr id="5" name="グループ化 4"/>
            <p:cNvGrpSpPr/>
            <p:nvPr/>
          </p:nvGrpSpPr>
          <p:grpSpPr>
            <a:xfrm>
              <a:off x="4076720" y="21602180"/>
              <a:ext cx="6680074" cy="6860377"/>
              <a:chOff x="11324298" y="21372790"/>
              <a:chExt cx="6680074" cy="6860377"/>
            </a:xfrm>
          </p:grpSpPr>
          <p:sp>
            <p:nvSpPr>
              <p:cNvPr id="14" name="円/楕円 34"/>
              <p:cNvSpPr/>
              <p:nvPr/>
            </p:nvSpPr>
            <p:spPr>
              <a:xfrm>
                <a:off x="11324298" y="21372790"/>
                <a:ext cx="6680074" cy="6860377"/>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ja-JP" altLang="en-US"/>
              </a:p>
            </p:txBody>
          </p:sp>
          <p:sp>
            <p:nvSpPr>
              <p:cNvPr id="15" name="正方形/長方形 14"/>
              <p:cNvSpPr/>
              <p:nvPr/>
            </p:nvSpPr>
            <p:spPr>
              <a:xfrm>
                <a:off x="11455917" y="24190533"/>
                <a:ext cx="6175412" cy="61244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sp>
            <p:nvSpPr>
              <p:cNvPr id="16" name="正方形/長方形 15"/>
              <p:cNvSpPr/>
              <p:nvPr/>
            </p:nvSpPr>
            <p:spPr>
              <a:xfrm>
                <a:off x="14101701" y="26263282"/>
                <a:ext cx="3238033" cy="64105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sp>
            <p:nvSpPr>
              <p:cNvPr id="17" name="正方形/長方形 16"/>
              <p:cNvSpPr/>
              <p:nvPr/>
            </p:nvSpPr>
            <p:spPr>
              <a:xfrm rot="5400000">
                <a:off x="10696706" y="24587980"/>
                <a:ext cx="6175412" cy="61244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grpSp>
        <p:pic>
          <p:nvPicPr>
            <p:cNvPr id="6" name="Picture 2" descr="監視カメラ・防犯カメラのイラスト"/>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178816" y="24802979"/>
              <a:ext cx="1073564" cy="107356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8" descr="上京したての人のイラスト"/>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77601" y="21602180"/>
              <a:ext cx="2048230" cy="204823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監視カメラ・防犯カメラのイラスト"/>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77381" y="21914771"/>
              <a:ext cx="1073564" cy="107356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監視カメラ・防犯カメラのイラスト"/>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4210050" y="23776558"/>
              <a:ext cx="1073564" cy="107356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4" descr="家のイラスト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935801" y="24003614"/>
              <a:ext cx="1905000" cy="178117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2" descr="手をあげて横断歩道を渡る小学生のイラスト"/>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94441" y="22923969"/>
              <a:ext cx="2360700" cy="23607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4" descr="家のイラスト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405503" y="26180325"/>
              <a:ext cx="1905000" cy="178117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6" descr="https://2.bp.blogspot.com/-gwj84W9hV3U/V2vXpp8q23I/AAAAAAAA74E/ufde3GpkI-wmJ1MCHX1awIOrJ5NKxL5KQCLcB/s800/building_house7.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416757" y="25456929"/>
              <a:ext cx="2145482" cy="2001557"/>
            </a:xfrm>
            <a:prstGeom prst="rect">
              <a:avLst/>
            </a:prstGeom>
            <a:noFill/>
            <a:extLst>
              <a:ext uri="{909E8E84-426E-40DD-AFC4-6F175D3DCCD1}">
                <a14:hiddenFill xmlns:a14="http://schemas.microsoft.com/office/drawing/2010/main">
                  <a:solidFill>
                    <a:srgbClr val="FFFFFF"/>
                  </a:solidFill>
                </a14:hiddenFill>
              </a:ext>
            </a:extLst>
          </p:spPr>
        </p:pic>
      </p:grpSp>
      <p:sp>
        <p:nvSpPr>
          <p:cNvPr id="18" name="角丸四角形吹き出し 17"/>
          <p:cNvSpPr/>
          <p:nvPr/>
        </p:nvSpPr>
        <p:spPr>
          <a:xfrm>
            <a:off x="5506732" y="1811131"/>
            <a:ext cx="849624" cy="1148069"/>
          </a:xfrm>
          <a:prstGeom prst="wedgeRoundRectCallout">
            <a:avLst>
              <a:gd name="adj1" fmla="val -160746"/>
              <a:gd name="adj2" fmla="val 4458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32" name="Picture 8" descr="顔認証システムのイラスト"/>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050620" y="1613241"/>
            <a:ext cx="1714500" cy="1714500"/>
          </a:xfrm>
          <a:prstGeom prst="rect">
            <a:avLst/>
          </a:prstGeom>
          <a:noFill/>
          <a:extLst>
            <a:ext uri="{909E8E84-426E-40DD-AFC4-6F175D3DCCD1}">
              <a14:hiddenFill xmlns:a14="http://schemas.microsoft.com/office/drawing/2010/main">
                <a:solidFill>
                  <a:srgbClr val="FFFFFF"/>
                </a:solidFill>
              </a14:hiddenFill>
            </a:ext>
          </a:extLst>
        </p:spPr>
      </p:pic>
      <p:sp>
        <p:nvSpPr>
          <p:cNvPr id="29" name="テキスト ボックス 28"/>
          <p:cNvSpPr txBox="1"/>
          <p:nvPr/>
        </p:nvSpPr>
        <p:spPr>
          <a:xfrm>
            <a:off x="2586557" y="1043304"/>
            <a:ext cx="1551480" cy="400110"/>
          </a:xfrm>
          <a:prstGeom prst="rect">
            <a:avLst/>
          </a:prstGeom>
          <a:noFill/>
        </p:spPr>
        <p:txBody>
          <a:bodyPr wrap="square" rtlCol="0">
            <a:spAutoFit/>
          </a:bodyPr>
          <a:lstStyle/>
          <a:p>
            <a:r>
              <a:rPr kumimoji="1" lang="ja-JP" altLang="en-US" sz="2000" dirty="0" smtClean="0"/>
              <a:t>オープン</a:t>
            </a:r>
            <a:r>
              <a:rPr kumimoji="1" lang="en-US" altLang="ja-JP" sz="2000" dirty="0" err="1" smtClean="0"/>
              <a:t>IoT</a:t>
            </a:r>
            <a:endParaRPr kumimoji="1" lang="ja-JP" altLang="en-US" sz="2000" dirty="0"/>
          </a:p>
        </p:txBody>
      </p:sp>
      <p:sp>
        <p:nvSpPr>
          <p:cNvPr id="19" name="テキスト ボックス 18"/>
          <p:cNvSpPr txBox="1"/>
          <p:nvPr/>
        </p:nvSpPr>
        <p:spPr>
          <a:xfrm>
            <a:off x="4294564" y="1037609"/>
            <a:ext cx="515025" cy="400110"/>
          </a:xfrm>
          <a:prstGeom prst="rect">
            <a:avLst/>
          </a:prstGeom>
          <a:noFill/>
        </p:spPr>
        <p:txBody>
          <a:bodyPr wrap="square" rtlCol="0">
            <a:spAutoFit/>
          </a:bodyPr>
          <a:lstStyle/>
          <a:p>
            <a:r>
              <a:rPr kumimoji="1" lang="ja-JP" altLang="en-US" sz="2000" dirty="0" smtClean="0"/>
              <a:t>＋</a:t>
            </a:r>
            <a:endParaRPr kumimoji="1" lang="ja-JP" altLang="en-US" sz="2000" dirty="0"/>
          </a:p>
        </p:txBody>
      </p:sp>
      <p:sp>
        <p:nvSpPr>
          <p:cNvPr id="30" name="テキスト ボックス 29"/>
          <p:cNvSpPr txBox="1"/>
          <p:nvPr/>
        </p:nvSpPr>
        <p:spPr>
          <a:xfrm>
            <a:off x="4966116" y="1024456"/>
            <a:ext cx="2564971" cy="400110"/>
          </a:xfrm>
          <a:prstGeom prst="rect">
            <a:avLst/>
          </a:prstGeom>
          <a:noFill/>
        </p:spPr>
        <p:txBody>
          <a:bodyPr wrap="square" rtlCol="0">
            <a:spAutoFit/>
          </a:bodyPr>
          <a:lstStyle/>
          <a:p>
            <a:pPr algn="ctr"/>
            <a:r>
              <a:rPr kumimoji="1" lang="ja-JP" altLang="en-US" sz="2000" dirty="0" smtClean="0"/>
              <a:t>高度な画像処理技術</a:t>
            </a:r>
            <a:endParaRPr kumimoji="1" lang="ja-JP" altLang="en-US" sz="2000" dirty="0"/>
          </a:p>
        </p:txBody>
      </p:sp>
      <p:sp>
        <p:nvSpPr>
          <p:cNvPr id="27" name="テキスト ボックス 26"/>
          <p:cNvSpPr txBox="1"/>
          <p:nvPr/>
        </p:nvSpPr>
        <p:spPr>
          <a:xfrm>
            <a:off x="5931544" y="3267191"/>
            <a:ext cx="2980466" cy="707886"/>
          </a:xfrm>
          <a:prstGeom prst="rect">
            <a:avLst/>
          </a:prstGeom>
          <a:noFill/>
        </p:spPr>
        <p:txBody>
          <a:bodyPr wrap="square" rtlCol="0">
            <a:spAutoFit/>
          </a:bodyPr>
          <a:lstStyle/>
          <a:p>
            <a:r>
              <a:rPr lang="ja-JP" altLang="en-US" sz="2000" dirty="0" smtClean="0">
                <a:solidFill>
                  <a:srgbClr val="FF0000"/>
                </a:solidFill>
              </a:rPr>
              <a:t>屋外に及ぶ高精度</a:t>
            </a:r>
            <a:r>
              <a:rPr kumimoji="1" lang="ja-JP" altLang="en-US" sz="2000" dirty="0" smtClean="0">
                <a:solidFill>
                  <a:srgbClr val="FF0000"/>
                </a:solidFill>
              </a:rPr>
              <a:t>な</a:t>
            </a:r>
            <a:r>
              <a:rPr kumimoji="1" lang="en-US" altLang="ja-JP" sz="2000" dirty="0" smtClean="0">
                <a:solidFill>
                  <a:srgbClr val="FF0000"/>
                </a:solidFill>
              </a:rPr>
              <a:t/>
            </a:r>
            <a:br>
              <a:rPr kumimoji="1" lang="en-US" altLang="ja-JP" sz="2000" dirty="0" smtClean="0">
                <a:solidFill>
                  <a:srgbClr val="FF0000"/>
                </a:solidFill>
              </a:rPr>
            </a:br>
            <a:r>
              <a:rPr kumimoji="1" lang="ja-JP" altLang="en-US" sz="2000" dirty="0" smtClean="0">
                <a:solidFill>
                  <a:srgbClr val="FF0000"/>
                </a:solidFill>
              </a:rPr>
              <a:t>見守りサービスの展開</a:t>
            </a:r>
            <a:endParaRPr kumimoji="1" lang="ja-JP" altLang="en-US" sz="2000" dirty="0">
              <a:solidFill>
                <a:srgbClr val="FF0000"/>
              </a:solidFill>
            </a:endParaRPr>
          </a:p>
        </p:txBody>
      </p:sp>
      <p:sp>
        <p:nvSpPr>
          <p:cNvPr id="31" name="テキスト ボックス 30"/>
          <p:cNvSpPr txBox="1"/>
          <p:nvPr/>
        </p:nvSpPr>
        <p:spPr>
          <a:xfrm>
            <a:off x="6512883" y="1410751"/>
            <a:ext cx="2536629" cy="923330"/>
          </a:xfrm>
          <a:prstGeom prst="rect">
            <a:avLst/>
          </a:prstGeom>
          <a:solidFill>
            <a:schemeClr val="bg1"/>
          </a:solidFill>
          <a:ln w="38100">
            <a:solidFill>
              <a:srgbClr val="FF0000"/>
            </a:solidFill>
          </a:ln>
        </p:spPr>
        <p:txBody>
          <a:bodyPr wrap="square" rtlCol="0">
            <a:spAutoFit/>
          </a:bodyPr>
          <a:lstStyle/>
          <a:p>
            <a:r>
              <a:rPr kumimoji="1" lang="ja-JP" altLang="en-US" dirty="0" smtClean="0"/>
              <a:t>人間の認知処理に匹敵</a:t>
            </a:r>
            <a:endParaRPr kumimoji="1" lang="en-US" altLang="ja-JP" dirty="0" smtClean="0"/>
          </a:p>
          <a:p>
            <a:r>
              <a:rPr lang="ja-JP" altLang="en-US" dirty="0" smtClean="0"/>
              <a:t>指紋やカードなども</a:t>
            </a:r>
            <a:r>
              <a:rPr lang="en-US" altLang="ja-JP" dirty="0" smtClean="0"/>
              <a:t/>
            </a:r>
            <a:br>
              <a:rPr lang="en-US" altLang="ja-JP" dirty="0" smtClean="0"/>
            </a:br>
            <a:r>
              <a:rPr lang="ja-JP" altLang="en-US" dirty="0" smtClean="0"/>
              <a:t>カメラ越しに確認可能</a:t>
            </a:r>
            <a:endParaRPr kumimoji="1" lang="ja-JP" altLang="en-US" dirty="0"/>
          </a:p>
        </p:txBody>
      </p:sp>
      <p:grpSp>
        <p:nvGrpSpPr>
          <p:cNvPr id="28" name="グループ化 27"/>
          <p:cNvGrpSpPr/>
          <p:nvPr/>
        </p:nvGrpSpPr>
        <p:grpSpPr>
          <a:xfrm>
            <a:off x="199959" y="5216619"/>
            <a:ext cx="2558094" cy="1166977"/>
            <a:chOff x="194419" y="2425078"/>
            <a:chExt cx="2558094" cy="1166977"/>
          </a:xfrm>
        </p:grpSpPr>
        <p:sp>
          <p:nvSpPr>
            <p:cNvPr id="32" name="楕円 37"/>
            <p:cNvSpPr/>
            <p:nvPr/>
          </p:nvSpPr>
          <p:spPr>
            <a:xfrm>
              <a:off x="194419" y="2425078"/>
              <a:ext cx="1878127" cy="1112105"/>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3" name="テキスト ボックス 32"/>
            <p:cNvSpPr txBox="1"/>
            <p:nvPr/>
          </p:nvSpPr>
          <p:spPr>
            <a:xfrm>
              <a:off x="215884" y="2945724"/>
              <a:ext cx="2536629" cy="646331"/>
            </a:xfrm>
            <a:prstGeom prst="rect">
              <a:avLst/>
            </a:prstGeom>
            <a:solidFill>
              <a:schemeClr val="bg1"/>
            </a:solidFill>
            <a:ln w="38100">
              <a:solidFill>
                <a:srgbClr val="0070C0"/>
              </a:solidFill>
            </a:ln>
          </p:spPr>
          <p:txBody>
            <a:bodyPr wrap="square" rtlCol="0">
              <a:spAutoFit/>
            </a:bodyPr>
            <a:lstStyle/>
            <a:p>
              <a:r>
                <a:rPr kumimoji="1" lang="ja-JP" altLang="en-US" dirty="0" smtClean="0"/>
                <a:t>高度な画像処理技術が全て悪用されかねない</a:t>
              </a:r>
              <a:endParaRPr kumimoji="1" lang="ja-JP" altLang="en-US" dirty="0"/>
            </a:p>
          </p:txBody>
        </p:sp>
        <p:sp>
          <p:nvSpPr>
            <p:cNvPr id="34" name="テキスト ボックス 33"/>
            <p:cNvSpPr txBox="1"/>
            <p:nvPr/>
          </p:nvSpPr>
          <p:spPr>
            <a:xfrm>
              <a:off x="250618" y="2589736"/>
              <a:ext cx="1756528" cy="400110"/>
            </a:xfrm>
            <a:prstGeom prst="rect">
              <a:avLst/>
            </a:prstGeom>
            <a:noFill/>
          </p:spPr>
          <p:txBody>
            <a:bodyPr wrap="square" rtlCol="0">
              <a:spAutoFit/>
            </a:bodyPr>
            <a:lstStyle/>
            <a:p>
              <a:r>
                <a:rPr kumimoji="1" lang="ja-JP" altLang="en-US" sz="2000" dirty="0" smtClean="0">
                  <a:solidFill>
                    <a:schemeClr val="bg1"/>
                  </a:solidFill>
                </a:rPr>
                <a:t>デメリット化</a:t>
              </a:r>
              <a:endParaRPr kumimoji="1" lang="ja-JP" altLang="en-US" sz="2000" dirty="0">
                <a:solidFill>
                  <a:schemeClr val="bg1"/>
                </a:solidFill>
              </a:endParaRPr>
            </a:p>
          </p:txBody>
        </p:sp>
      </p:grpSp>
      <p:sp>
        <p:nvSpPr>
          <p:cNvPr id="35" name="テキスト ボックス 34"/>
          <p:cNvSpPr txBox="1"/>
          <p:nvPr/>
        </p:nvSpPr>
        <p:spPr>
          <a:xfrm>
            <a:off x="177582" y="3036588"/>
            <a:ext cx="2256565" cy="923330"/>
          </a:xfrm>
          <a:prstGeom prst="rect">
            <a:avLst/>
          </a:prstGeom>
          <a:ln w="38100"/>
        </p:spPr>
        <p:style>
          <a:lnRef idx="2">
            <a:schemeClr val="accent5"/>
          </a:lnRef>
          <a:fillRef idx="1">
            <a:schemeClr val="lt1"/>
          </a:fillRef>
          <a:effectRef idx="0">
            <a:schemeClr val="accent5"/>
          </a:effectRef>
          <a:fontRef idx="minor">
            <a:schemeClr val="dk1"/>
          </a:fontRef>
        </p:style>
        <p:txBody>
          <a:bodyPr wrap="square" rtlCol="0">
            <a:spAutoFit/>
          </a:bodyPr>
          <a:lstStyle/>
          <a:p>
            <a:r>
              <a:rPr kumimoji="1" lang="ja-JP" altLang="en-US" dirty="0" smtClean="0"/>
              <a:t>一方，</a:t>
            </a:r>
            <a:r>
              <a:rPr kumimoji="1" lang="en-US" altLang="ja-JP" dirty="0" smtClean="0"/>
              <a:t/>
            </a:r>
            <a:br>
              <a:rPr kumimoji="1" lang="en-US" altLang="ja-JP" dirty="0" smtClean="0"/>
            </a:br>
            <a:r>
              <a:rPr kumimoji="1" lang="ja-JP" altLang="en-US" dirty="0" smtClean="0">
                <a:solidFill>
                  <a:srgbClr val="0070C0"/>
                </a:solidFill>
              </a:rPr>
              <a:t>非サービス利用者の</a:t>
            </a:r>
            <a:r>
              <a:rPr kumimoji="1" lang="en-US" altLang="ja-JP" dirty="0" smtClean="0">
                <a:solidFill>
                  <a:srgbClr val="0070C0"/>
                </a:solidFill>
              </a:rPr>
              <a:t/>
            </a:r>
            <a:br>
              <a:rPr kumimoji="1" lang="en-US" altLang="ja-JP" dirty="0" smtClean="0">
                <a:solidFill>
                  <a:srgbClr val="0070C0"/>
                </a:solidFill>
              </a:rPr>
            </a:br>
            <a:r>
              <a:rPr kumimoji="1" lang="ja-JP" altLang="en-US" dirty="0" smtClean="0">
                <a:solidFill>
                  <a:srgbClr val="0070C0"/>
                </a:solidFill>
              </a:rPr>
              <a:t>センシング</a:t>
            </a:r>
            <a:r>
              <a:rPr kumimoji="1" lang="ja-JP" altLang="en-US" dirty="0" smtClean="0"/>
              <a:t>が起こる</a:t>
            </a:r>
            <a:endParaRPr kumimoji="1" lang="ja-JP" altLang="en-US" dirty="0"/>
          </a:p>
        </p:txBody>
      </p:sp>
    </p:spTree>
    <p:extLst>
      <p:ext uri="{BB962C8B-B14F-4D97-AF65-F5344CB8AC3E}">
        <p14:creationId xmlns:p14="http://schemas.microsoft.com/office/powerpoint/2010/main" val="1607666295"/>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3023</TotalTime>
  <Words>1722</Words>
  <Application>Microsoft Office PowerPoint</Application>
  <PresentationFormat>画面に合わせる (4:3)</PresentationFormat>
  <Paragraphs>445</Paragraphs>
  <Slides>46</Slides>
  <Notes>3</Notes>
  <HiddenSlides>0</HiddenSlides>
  <MMClips>0</MMClips>
  <ScaleCrop>false</ScaleCrop>
  <HeadingPairs>
    <vt:vector size="6" baseType="variant">
      <vt:variant>
        <vt:lpstr>使用されているフォント</vt:lpstr>
      </vt:variant>
      <vt:variant>
        <vt:i4>11</vt:i4>
      </vt:variant>
      <vt:variant>
        <vt:lpstr>テーマ</vt:lpstr>
      </vt:variant>
      <vt:variant>
        <vt:i4>1</vt:i4>
      </vt:variant>
      <vt:variant>
        <vt:lpstr>スライド タイトル</vt:lpstr>
      </vt:variant>
      <vt:variant>
        <vt:i4>46</vt:i4>
      </vt:variant>
    </vt:vector>
  </HeadingPairs>
  <TitlesOfParts>
    <vt:vector size="58" baseType="lpstr">
      <vt:lpstr>HGｺﾞｼｯｸM</vt:lpstr>
      <vt:lpstr>Meiryo UI</vt:lpstr>
      <vt:lpstr>ＭＳ Ｐゴシック</vt:lpstr>
      <vt:lpstr>ＭＳ 明朝</vt:lpstr>
      <vt:lpstr>游ゴシック</vt:lpstr>
      <vt:lpstr>游ゴシック Light</vt:lpstr>
      <vt:lpstr>Arial</vt:lpstr>
      <vt:lpstr>Calibri</vt:lpstr>
      <vt:lpstr>Calibri Light</vt:lpstr>
      <vt:lpstr>Cambria Math</vt:lpstr>
      <vt:lpstr>Times New Roman</vt:lpstr>
      <vt:lpstr>Office テーマ</vt:lpstr>
      <vt:lpstr>広域センサネットワークを用いたトラッキングサービスにおける サービスに不要なプライバシデータ流出比の定量評価</vt:lpstr>
      <vt:lpstr>目次</vt:lpstr>
      <vt:lpstr>研究背景</vt:lpstr>
      <vt:lpstr>研究背景</vt:lpstr>
      <vt:lpstr>研究背景</vt:lpstr>
      <vt:lpstr>研究背景</vt:lpstr>
      <vt:lpstr>研究背景</vt:lpstr>
      <vt:lpstr>研究背景</vt:lpstr>
      <vt:lpstr>研究背景</vt:lpstr>
      <vt:lpstr>研究背景</vt:lpstr>
      <vt:lpstr>既存研究</vt:lpstr>
      <vt:lpstr>既存研究</vt:lpstr>
      <vt:lpstr>研究動機</vt:lpstr>
      <vt:lpstr>研究動機</vt:lpstr>
      <vt:lpstr>PowerPoint プレゼンテーション</vt:lpstr>
      <vt:lpstr>実測値(オープンデータの活用)</vt:lpstr>
      <vt:lpstr>ユースケース定義</vt:lpstr>
      <vt:lpstr>ユースケース概要</vt:lpstr>
      <vt:lpstr>ユースケースにおけるプライバシデータ生成源</vt:lpstr>
      <vt:lpstr>サービスに無関係なプライバシデータの流出比</vt:lpstr>
      <vt:lpstr>非対象者の動き</vt:lpstr>
      <vt:lpstr>非対象者の動き</vt:lpstr>
      <vt:lpstr>非対象者の人数の概算</vt:lpstr>
      <vt:lpstr>対象者の動き</vt:lpstr>
      <vt:lpstr>対象者の動き</vt:lpstr>
      <vt:lpstr>対象者の人数</vt:lpstr>
      <vt:lpstr>PowerPoint プレゼンテーション</vt:lpstr>
      <vt:lpstr>シミュレーション設計</vt:lpstr>
      <vt:lpstr>シミュレーション設計</vt:lpstr>
      <vt:lpstr>シミュレーション設計</vt:lpstr>
      <vt:lpstr>シミュレーション結果</vt:lpstr>
      <vt:lpstr>まとめ</vt:lpstr>
      <vt:lpstr>PowerPoint プレゼンテーション</vt:lpstr>
      <vt:lpstr>考察</vt:lpstr>
      <vt:lpstr>PowerPoint プレゼンテーション</vt:lpstr>
      <vt:lpstr>前研究内容(数理モデル)</vt:lpstr>
      <vt:lpstr>前研究内容(数理モデル)</vt:lpstr>
      <vt:lpstr>提案アーキテクチャ</vt:lpstr>
      <vt:lpstr>松江駅構内図の数理モデル化</vt:lpstr>
      <vt:lpstr>松江駅構内に設置したカメラ図</vt:lpstr>
      <vt:lpstr>センサ6，7，8のin/out定義</vt:lpstr>
      <vt:lpstr>オープンIoTについて</vt:lpstr>
      <vt:lpstr>登校時人流センサ毎の非対象者の総データ量(切り上げ)</vt:lpstr>
      <vt:lpstr>対象者を映さないセンサを除いたときに削減されるデータ</vt:lpstr>
      <vt:lpstr>PowerPoint プレゼンテーション</vt:lpstr>
      <vt:lpstr>PowerPoint プレゼンテーション</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Hoshikawa</dc:creator>
  <cp:lastModifiedBy>tamura</cp:lastModifiedBy>
  <cp:revision>237</cp:revision>
  <dcterms:created xsi:type="dcterms:W3CDTF">2018-06-05T10:45:52Z</dcterms:created>
  <dcterms:modified xsi:type="dcterms:W3CDTF">2019-01-25T01:20:37Z</dcterms:modified>
</cp:coreProperties>
</file>